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</p:sldMasterIdLst>
  <p:notesMasterIdLst>
    <p:notesMasterId r:id="rId85"/>
  </p:notesMasterIdLst>
  <p:sldIdLst>
    <p:sldId id="256" r:id="rId3"/>
    <p:sldId id="294" r:id="rId4"/>
    <p:sldId id="315" r:id="rId5"/>
    <p:sldId id="257" r:id="rId6"/>
    <p:sldId id="262" r:id="rId7"/>
    <p:sldId id="258" r:id="rId8"/>
    <p:sldId id="261" r:id="rId9"/>
    <p:sldId id="259" r:id="rId10"/>
    <p:sldId id="267" r:id="rId11"/>
    <p:sldId id="268" r:id="rId12"/>
    <p:sldId id="274" r:id="rId13"/>
    <p:sldId id="271" r:id="rId14"/>
    <p:sldId id="269" r:id="rId15"/>
    <p:sldId id="272" r:id="rId16"/>
    <p:sldId id="273" r:id="rId17"/>
    <p:sldId id="260" r:id="rId18"/>
    <p:sldId id="266" r:id="rId19"/>
    <p:sldId id="263" r:id="rId20"/>
    <p:sldId id="264" r:id="rId21"/>
    <p:sldId id="265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2" r:id="rId38"/>
    <p:sldId id="293" r:id="rId39"/>
    <p:sldId id="297" r:id="rId40"/>
    <p:sldId id="298" r:id="rId41"/>
    <p:sldId id="291" r:id="rId42"/>
    <p:sldId id="290" r:id="rId43"/>
    <p:sldId id="295" r:id="rId44"/>
    <p:sldId id="302" r:id="rId45"/>
    <p:sldId id="296" r:id="rId46"/>
    <p:sldId id="301" r:id="rId47"/>
    <p:sldId id="299" r:id="rId48"/>
    <p:sldId id="300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7" r:id="rId61"/>
    <p:sldId id="316" r:id="rId62"/>
    <p:sldId id="318" r:id="rId63"/>
    <p:sldId id="329" r:id="rId64"/>
    <p:sldId id="319" r:id="rId65"/>
    <p:sldId id="320" r:id="rId66"/>
    <p:sldId id="321" r:id="rId67"/>
    <p:sldId id="330" r:id="rId68"/>
    <p:sldId id="322" r:id="rId69"/>
    <p:sldId id="323" r:id="rId70"/>
    <p:sldId id="331" r:id="rId71"/>
    <p:sldId id="324" r:id="rId72"/>
    <p:sldId id="332" r:id="rId73"/>
    <p:sldId id="325" r:id="rId74"/>
    <p:sldId id="333" r:id="rId75"/>
    <p:sldId id="326" r:id="rId76"/>
    <p:sldId id="334" r:id="rId77"/>
    <p:sldId id="327" r:id="rId78"/>
    <p:sldId id="335" r:id="rId79"/>
    <p:sldId id="328" r:id="rId80"/>
    <p:sldId id="336" r:id="rId81"/>
    <p:sldId id="338" r:id="rId82"/>
    <p:sldId id="337" r:id="rId83"/>
    <p:sldId id="314" r:id="rId8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4660"/>
  </p:normalViewPr>
  <p:slideViewPr>
    <p:cSldViewPr>
      <p:cViewPr>
        <p:scale>
          <a:sx n="70" d="100"/>
          <a:sy n="70" d="100"/>
        </p:scale>
        <p:origin x="-53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A4B3C-03A3-4836-B407-E1122E60DE42}" type="datetimeFigureOut">
              <a:rPr lang="fr-FR" smtClean="0"/>
              <a:pPr/>
              <a:t>17/02/2014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A9DB4-B140-4FEB-8B9B-95B117E6C8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9DB4-B140-4FEB-8B9B-95B117E6C88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9DB4-B140-4FEB-8B9B-95B117E6C886}" type="slidenum">
              <a:rPr lang="fr-FR" smtClean="0"/>
              <a:pPr/>
              <a:t>79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843B-62F5-4EC9-9C28-77BA20B7E4F1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46E1-434C-4A5C-AB44-7A3ABC542595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DD8A-455E-406A-828C-211647E8C3CB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E4843B-62F5-4EC9-9C28-77BA20B7E4F1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D392F9-9B23-41D5-B66A-ED2476121C55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4370754-E94C-4D5D-8453-E322B95C5066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FE23-E51C-47E3-BFC3-C921C27D6BF2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AF5-D616-4810-A025-CC40109581E9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D9977E-1623-458F-8E35-74D779595B3F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141F-2F76-4101-B33D-3DFD1BC4E66B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697E1F-739E-4ACE-A414-44F6EC8FF81F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92F9-9B23-41D5-B66A-ED2476121C55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41ADC3-0109-4037-8F47-50ED6949F236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46E1-434C-4A5C-AB44-7A3ABC542595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DD8A-455E-406A-828C-211647E8C3CB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0754-E94C-4D5D-8453-E322B95C5066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FE23-E51C-47E3-BFC3-C921C27D6BF2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AF5-D616-4810-A025-CC40109581E9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977E-1623-458F-8E35-74D779595B3F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141F-2F76-4101-B33D-3DFD1BC4E66B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7E1F-739E-4ACE-A414-44F6EC8FF81F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ADC3-0109-4037-8F47-50ED6949F236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A15083-5152-46D7-832E-6357DC617D34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A15083-5152-46D7-832E-6357DC617D34}" type="datetime1">
              <a:rPr lang="fr-FR" smtClean="0"/>
              <a:pPr/>
              <a:t>17/02/2014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10F127-661C-4C70-970A-79FEB142FB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  -  Presentation of the Special Economic Zones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1318330"/>
            <a:ext cx="857256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Perpetua" pitchFamily="18" charset="0"/>
              </a:rPr>
              <a:t>The SEZ of  </a:t>
            </a:r>
            <a:r>
              <a:rPr lang="fr-FR" sz="3200" dirty="0">
                <a:latin typeface="Perpetua" pitchFamily="18" charset="0"/>
              </a:rPr>
              <a:t>Ouesso </a:t>
            </a:r>
            <a:r>
              <a:rPr lang="fr-FR" sz="3200" dirty="0" smtClean="0">
                <a:latin typeface="Perpetua" pitchFamily="18" charset="0"/>
              </a:rPr>
              <a:t>being </a:t>
            </a:r>
            <a:r>
              <a:rPr lang="fr-FR" sz="3200" dirty="0" err="1" smtClean="0">
                <a:latin typeface="Perpetua" pitchFamily="18" charset="0"/>
              </a:rPr>
              <a:t>mainlybased</a:t>
            </a:r>
            <a:r>
              <a:rPr lang="fr-FR" sz="3200" dirty="0" smtClean="0">
                <a:latin typeface="Perpetua" pitchFamily="18" charset="0"/>
              </a:rPr>
              <a:t> in Phase 1 over Free </a:t>
            </a:r>
            <a:r>
              <a:rPr lang="fr-FR" sz="3200" dirty="0" err="1" smtClean="0">
                <a:latin typeface="Perpetua" pitchFamily="18" charset="0"/>
              </a:rPr>
              <a:t>trade</a:t>
            </a:r>
            <a:r>
              <a:rPr lang="fr-FR" sz="3200" dirty="0" smtClean="0">
                <a:latin typeface="Perpetua" pitchFamily="18" charset="0"/>
              </a:rPr>
              <a:t> areas ,Ouesso and the </a:t>
            </a:r>
            <a:r>
              <a:rPr lang="fr-FR" sz="3200" dirty="0" err="1" smtClean="0">
                <a:latin typeface="Perpetua" pitchFamily="18" charset="0"/>
              </a:rPr>
              <a:t>neighboring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cities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will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benefit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from</a:t>
            </a:r>
            <a:r>
              <a:rPr lang="fr-FR" sz="3200" dirty="0" smtClean="0">
                <a:latin typeface="Perpetua" pitchFamily="18" charset="0"/>
              </a:rPr>
              <a:t> the settlement of new civil servants </a:t>
            </a:r>
            <a:r>
              <a:rPr lang="fr-FR" sz="3200" dirty="0" err="1" smtClean="0">
                <a:latin typeface="Perpetua" pitchFamily="18" charset="0"/>
              </a:rPr>
              <a:t>booked</a:t>
            </a:r>
            <a:r>
              <a:rPr lang="fr-FR" sz="3200" dirty="0" smtClean="0">
                <a:latin typeface="Perpetua" pitchFamily="18" charset="0"/>
              </a:rPr>
              <a:t> for the SEZ( staff of the all in one office ,</a:t>
            </a:r>
            <a:r>
              <a:rPr lang="fr-FR" sz="3200" dirty="0" err="1" smtClean="0">
                <a:latin typeface="Perpetua" pitchFamily="18" charset="0"/>
              </a:rPr>
              <a:t>regional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delegation</a:t>
            </a:r>
            <a:r>
              <a:rPr lang="fr-FR" sz="3200" dirty="0" smtClean="0">
                <a:latin typeface="Perpetua" pitchFamily="18" charset="0"/>
              </a:rPr>
              <a:t> of the planning </a:t>
            </a:r>
            <a:r>
              <a:rPr lang="fr-FR" sz="3200" dirty="0" err="1" smtClean="0">
                <a:latin typeface="Perpetua" pitchFamily="18" charset="0"/>
              </a:rPr>
              <a:t>agency</a:t>
            </a:r>
            <a:r>
              <a:rPr lang="fr-FR" sz="3200" dirty="0" smtClean="0">
                <a:latin typeface="Perpetua" pitchFamily="18" charset="0"/>
              </a:rPr>
              <a:t> etc.) and, </a:t>
            </a:r>
            <a:r>
              <a:rPr lang="fr-FR" sz="3200" dirty="0" err="1" smtClean="0">
                <a:latin typeface="Perpetua" pitchFamily="18" charset="0"/>
              </a:rPr>
              <a:t>quickly</a:t>
            </a:r>
            <a:r>
              <a:rPr lang="fr-FR" sz="3200" dirty="0" smtClean="0">
                <a:latin typeface="Perpetua" pitchFamily="18" charset="0"/>
              </a:rPr>
              <a:t>, for the </a:t>
            </a:r>
            <a:r>
              <a:rPr lang="fr-FR" sz="3200" dirty="0" err="1" smtClean="0">
                <a:latin typeface="Perpetua" pitchFamily="18" charset="0"/>
              </a:rPr>
              <a:t>increasing</a:t>
            </a:r>
            <a:r>
              <a:rPr lang="fr-FR" sz="3200" dirty="0" smtClean="0">
                <a:latin typeface="Perpetua" pitchFamily="18" charset="0"/>
              </a:rPr>
              <a:t> of the </a:t>
            </a:r>
            <a:r>
              <a:rPr lang="fr-FR" sz="3200" dirty="0" err="1" smtClean="0">
                <a:latin typeface="Perpetua" pitchFamily="18" charset="0"/>
              </a:rPr>
              <a:t>industrial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activity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related</a:t>
            </a:r>
            <a:r>
              <a:rPr lang="fr-FR" sz="3200" dirty="0" smtClean="0">
                <a:latin typeface="Perpetua" pitchFamily="18" charset="0"/>
              </a:rPr>
              <a:t> to timber.</a:t>
            </a:r>
          </a:p>
          <a:p>
            <a:endParaRPr lang="fr-FR" sz="2000" dirty="0" smtClean="0">
              <a:latin typeface="Perpetua" pitchFamily="18" charset="0"/>
            </a:endParaRPr>
          </a:p>
          <a:p>
            <a:pPr algn="ctr"/>
            <a:r>
              <a:rPr lang="fr-FR" sz="3200" dirty="0" smtClean="0">
                <a:latin typeface="Perpetua" pitchFamily="18" charset="0"/>
              </a:rPr>
              <a:t>.</a:t>
            </a:r>
            <a:endParaRPr lang="fr-FR" sz="32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57290" y="2571744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Investments</a:t>
            </a:r>
            <a:endParaRPr lang="fr-FR" sz="5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7158" y="928670"/>
            <a:ext cx="8286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latin typeface="Perpetua" pitchFamily="18" charset="0"/>
              </a:rPr>
              <a:t>Costs</a:t>
            </a:r>
            <a:endParaRPr lang="fr-FR" sz="2800" u="sng" dirty="0">
              <a:latin typeface="Perpetua" pitchFamily="18" charset="0"/>
            </a:endParaRPr>
          </a:p>
          <a:p>
            <a:endParaRPr lang="fr-FR" sz="2800" b="1" i="1" dirty="0" smtClean="0">
              <a:latin typeface="Perpetua" pitchFamily="18" charset="0"/>
            </a:endParaRPr>
          </a:p>
          <a:p>
            <a:r>
              <a:rPr lang="fr-FR" sz="2800" b="1" i="1" dirty="0" smtClean="0">
                <a:latin typeface="Perpetua" pitchFamily="18" charset="0"/>
              </a:rPr>
              <a:t>Investments </a:t>
            </a:r>
            <a:r>
              <a:rPr lang="fr-FR" sz="2800" i="1" dirty="0" smtClean="0">
                <a:latin typeface="Perpetua" pitchFamily="18" charset="0"/>
              </a:rPr>
              <a:t>: construction of an administrative modern block  in  Ouesso to host the</a:t>
            </a:r>
            <a:r>
              <a:rPr lang="fr-FR" sz="2800" dirty="0" smtClean="0">
                <a:latin typeface="Perpetua" pitchFamily="18" charset="0"/>
              </a:rPr>
              <a:t> ~25 civil servants of the planning </a:t>
            </a:r>
            <a:r>
              <a:rPr lang="fr-FR" sz="2800" dirty="0" err="1" smtClean="0">
                <a:latin typeface="Perpetua" pitchFamily="18" charset="0"/>
              </a:rPr>
              <a:t>agency</a:t>
            </a:r>
            <a:r>
              <a:rPr lang="fr-FR" sz="2800" dirty="0" smtClean="0">
                <a:latin typeface="Perpetua" pitchFamily="18" charset="0"/>
              </a:rPr>
              <a:t> and </a:t>
            </a:r>
            <a:r>
              <a:rPr lang="fr-FR" sz="2800" dirty="0" err="1" smtClean="0">
                <a:latin typeface="Perpetua" pitchFamily="18" charset="0"/>
              </a:rPr>
              <a:t>their</a:t>
            </a:r>
            <a:r>
              <a:rPr lang="fr-FR" sz="2800" dirty="0" smtClean="0">
                <a:latin typeface="Perpetua" pitchFamily="18" charset="0"/>
              </a:rPr>
              <a:t> </a:t>
            </a:r>
            <a:r>
              <a:rPr lang="fr-FR" sz="2800" dirty="0" err="1" smtClean="0">
                <a:latin typeface="Perpetua" pitchFamily="18" charset="0"/>
              </a:rPr>
              <a:t>adjoining</a:t>
            </a:r>
            <a:r>
              <a:rPr lang="fr-FR" sz="2800" dirty="0" smtClean="0">
                <a:latin typeface="Perpetua" pitchFamily="18" charset="0"/>
              </a:rPr>
              <a:t> </a:t>
            </a:r>
            <a:r>
              <a:rPr lang="fr-FR" sz="2800" dirty="0" smtClean="0">
                <a:latin typeface="Perpetua" pitchFamily="18" charset="0"/>
              </a:rPr>
              <a:t>services  (if </a:t>
            </a:r>
            <a:r>
              <a:rPr lang="fr-FR" sz="2800" dirty="0" err="1" smtClean="0">
                <a:latin typeface="Perpetua" pitchFamily="18" charset="0"/>
              </a:rPr>
              <a:t>there</a:t>
            </a:r>
            <a:r>
              <a:rPr lang="fr-FR" sz="2800" dirty="0" smtClean="0">
                <a:latin typeface="Perpetua" pitchFamily="18" charset="0"/>
              </a:rPr>
              <a:t> </a:t>
            </a:r>
            <a:r>
              <a:rPr lang="fr-FR" sz="2800" dirty="0" err="1" smtClean="0">
                <a:latin typeface="Perpetua" pitchFamily="18" charset="0"/>
              </a:rPr>
              <a:t>is</a:t>
            </a:r>
            <a:r>
              <a:rPr lang="fr-FR" sz="2800" dirty="0" smtClean="0">
                <a:latin typeface="Perpetua" pitchFamily="18" charset="0"/>
              </a:rPr>
              <a:t> no building </a:t>
            </a:r>
            <a:r>
              <a:rPr lang="fr-FR" sz="2800" dirty="0" err="1" smtClean="0">
                <a:latin typeface="Perpetua" pitchFamily="18" charset="0"/>
              </a:rPr>
              <a:t>available</a:t>
            </a:r>
            <a:r>
              <a:rPr lang="fr-FR" sz="2800" dirty="0" smtClean="0">
                <a:latin typeface="Perpetua" pitchFamily="18" charset="0"/>
              </a:rPr>
              <a:t>), </a:t>
            </a:r>
            <a:r>
              <a:rPr lang="fr-FR" sz="2800" dirty="0" err="1" smtClean="0">
                <a:latin typeface="Perpetua" pitchFamily="18" charset="0"/>
              </a:rPr>
              <a:t>cost</a:t>
            </a:r>
            <a:r>
              <a:rPr lang="fr-FR" sz="2800" dirty="0" smtClean="0">
                <a:latin typeface="Perpetua" pitchFamily="18" charset="0"/>
              </a:rPr>
              <a:t> </a:t>
            </a:r>
            <a:r>
              <a:rPr lang="fr-FR" sz="2800" dirty="0" err="1" smtClean="0">
                <a:latin typeface="Perpetua" pitchFamily="18" charset="0"/>
              </a:rPr>
              <a:t>estimated</a:t>
            </a:r>
            <a:r>
              <a:rPr lang="fr-FR" sz="2800" dirty="0" smtClean="0">
                <a:latin typeface="Perpetua" pitchFamily="18" charset="0"/>
              </a:rPr>
              <a:t> to 1,2 </a:t>
            </a:r>
            <a:r>
              <a:rPr lang="fr-FR" sz="2800" dirty="0" err="1" smtClean="0">
                <a:latin typeface="Perpetua" pitchFamily="18" charset="0"/>
              </a:rPr>
              <a:t>bn</a:t>
            </a:r>
            <a:r>
              <a:rPr lang="fr-FR" sz="2800" dirty="0" smtClean="0">
                <a:latin typeface="Perpetua" pitchFamily="18" charset="0"/>
              </a:rPr>
              <a:t> </a:t>
            </a:r>
            <a:r>
              <a:rPr lang="fr-FR" sz="2800" dirty="0" smtClean="0">
                <a:latin typeface="Perpetua" pitchFamily="18" charset="0"/>
              </a:rPr>
              <a:t>of CFAF (1,8 M€) ;</a:t>
            </a:r>
            <a:endParaRPr lang="fr-FR" sz="2800" dirty="0">
              <a:latin typeface="Perpetua" pitchFamily="18" charset="0"/>
            </a:endParaRPr>
          </a:p>
          <a:p>
            <a:endParaRPr lang="fr-FR" sz="2800" b="1" i="1" dirty="0" smtClean="0">
              <a:latin typeface="Perpetua" pitchFamily="18" charset="0"/>
            </a:endParaRPr>
          </a:p>
          <a:p>
            <a:r>
              <a:rPr lang="fr-FR" sz="2800" b="1" i="1" dirty="0" smtClean="0">
                <a:latin typeface="Perpetua" pitchFamily="18" charset="0"/>
              </a:rPr>
              <a:t>Costs of management </a:t>
            </a:r>
            <a:r>
              <a:rPr lang="fr-FR" sz="2800" i="1" dirty="0" smtClean="0">
                <a:latin typeface="Perpetua" pitchFamily="18" charset="0"/>
              </a:rPr>
              <a:t>(staff, </a:t>
            </a:r>
            <a:r>
              <a:rPr lang="fr-FR" sz="2800" i="1" dirty="0">
                <a:latin typeface="Perpetua" pitchFamily="18" charset="0"/>
              </a:rPr>
              <a:t>maintenance, </a:t>
            </a:r>
            <a:r>
              <a:rPr lang="fr-FR" sz="2800" i="1" dirty="0" smtClean="0">
                <a:latin typeface="Perpetua" pitchFamily="18" charset="0"/>
              </a:rPr>
              <a:t>travelling, </a:t>
            </a:r>
            <a:r>
              <a:rPr lang="fr-FR" sz="2800" i="1" dirty="0">
                <a:latin typeface="Perpetua" pitchFamily="18" charset="0"/>
              </a:rPr>
              <a:t>etc.) : </a:t>
            </a:r>
            <a:r>
              <a:rPr lang="fr-FR" sz="2800" i="1" dirty="0" smtClean="0">
                <a:latin typeface="Perpetua" pitchFamily="18" charset="0"/>
              </a:rPr>
              <a:t>in first  </a:t>
            </a:r>
            <a:r>
              <a:rPr lang="fr-FR" sz="2800" i="1" dirty="0" err="1" smtClean="0">
                <a:latin typeface="Perpetua" pitchFamily="18" charset="0"/>
              </a:rPr>
              <a:t>estimates</a:t>
            </a:r>
            <a:r>
              <a:rPr lang="fr-FR" sz="2800" i="1" dirty="0" smtClean="0">
                <a:latin typeface="Perpetua" pitchFamily="18" charset="0"/>
              </a:rPr>
              <a:t>, </a:t>
            </a:r>
            <a:r>
              <a:rPr lang="fr-FR" sz="2800" dirty="0" err="1" smtClean="0">
                <a:latin typeface="Perpetua" pitchFamily="18" charset="0"/>
              </a:rPr>
              <a:t>costs</a:t>
            </a:r>
            <a:r>
              <a:rPr lang="fr-FR" sz="2800" dirty="0" smtClean="0">
                <a:latin typeface="Perpetua" pitchFamily="18" charset="0"/>
              </a:rPr>
              <a:t> of management  </a:t>
            </a:r>
            <a:r>
              <a:rPr lang="fr-FR" sz="2800" dirty="0" err="1" smtClean="0">
                <a:latin typeface="Perpetua" pitchFamily="18" charset="0"/>
              </a:rPr>
              <a:t>assessed</a:t>
            </a:r>
            <a:r>
              <a:rPr lang="fr-FR" sz="2800" dirty="0" smtClean="0">
                <a:latin typeface="Perpetua" pitchFamily="18" charset="0"/>
              </a:rPr>
              <a:t> to </a:t>
            </a:r>
            <a:r>
              <a:rPr lang="fr-FR" sz="2800" dirty="0">
                <a:latin typeface="Perpetua" pitchFamily="18" charset="0"/>
              </a:rPr>
              <a:t>~130 M </a:t>
            </a:r>
            <a:r>
              <a:rPr lang="fr-FR" sz="2800" dirty="0" smtClean="0">
                <a:latin typeface="Perpetua" pitchFamily="18" charset="0"/>
              </a:rPr>
              <a:t>of CFAF </a:t>
            </a:r>
            <a:r>
              <a:rPr lang="fr-FR" sz="2800" dirty="0">
                <a:latin typeface="Perpetua" pitchFamily="18" charset="0"/>
              </a:rPr>
              <a:t>(</a:t>
            </a:r>
            <a:r>
              <a:rPr lang="fr-FR" sz="2800" dirty="0" smtClean="0">
                <a:latin typeface="Perpetua" pitchFamily="18" charset="0"/>
              </a:rPr>
              <a:t>200.000 €</a:t>
            </a:r>
            <a:r>
              <a:rPr lang="fr-FR" sz="2800" dirty="0">
                <a:latin typeface="Perpetua" pitchFamily="18" charset="0"/>
              </a:rPr>
              <a:t>) </a:t>
            </a:r>
            <a:r>
              <a:rPr lang="fr-FR" sz="2800" dirty="0" smtClean="0">
                <a:latin typeface="Perpetua" pitchFamily="18" charset="0"/>
              </a:rPr>
              <a:t>a </a:t>
            </a:r>
            <a:r>
              <a:rPr lang="fr-FR" sz="2800" dirty="0" err="1" smtClean="0">
                <a:latin typeface="Perpetua" pitchFamily="18" charset="0"/>
              </a:rPr>
              <a:t>year</a:t>
            </a:r>
            <a:r>
              <a:rPr lang="fr-FR" sz="2800" dirty="0" smtClean="0">
                <a:latin typeface="Perpetua" pitchFamily="18" charset="0"/>
              </a:rPr>
              <a:t> , on the </a:t>
            </a:r>
            <a:r>
              <a:rPr lang="fr-FR" sz="2800" dirty="0" err="1" smtClean="0">
                <a:latin typeface="Perpetua" pitchFamily="18" charset="0"/>
              </a:rPr>
              <a:t>average</a:t>
            </a:r>
            <a:r>
              <a:rPr lang="fr-FR" sz="2800" dirty="0" smtClean="0">
                <a:latin typeface="Perpetua" pitchFamily="18" charset="0"/>
              </a:rPr>
              <a:t>, </a:t>
            </a:r>
            <a:r>
              <a:rPr lang="fr-FR" sz="2800" dirty="0" err="1" smtClean="0">
                <a:latin typeface="Perpetua" pitchFamily="18" charset="0"/>
              </a:rPr>
              <a:t>until</a:t>
            </a:r>
            <a:r>
              <a:rPr lang="fr-FR" sz="2800" dirty="0" smtClean="0">
                <a:latin typeface="Perpetua" pitchFamily="18" charset="0"/>
              </a:rPr>
              <a:t> 2020</a:t>
            </a:r>
            <a:r>
              <a:rPr lang="fr-FR" sz="2800" dirty="0">
                <a:latin typeface="Perpetua" pitchFamily="18" charset="0"/>
              </a:rPr>
              <a:t>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79712" y="2577678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Perpetua" pitchFamily="18" charset="0"/>
              </a:rPr>
              <a:t>Impact on the GDP</a:t>
            </a:r>
            <a:endParaRPr lang="fr-FR" sz="54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785794"/>
            <a:ext cx="8429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 smtClean="0">
                <a:latin typeface="Perpetua" pitchFamily="18" charset="0"/>
              </a:rPr>
              <a:t>Profits </a:t>
            </a:r>
            <a:r>
              <a:rPr lang="fr-FR" sz="3200" b="1" dirty="0" err="1" smtClean="0">
                <a:latin typeface="Perpetua" pitchFamily="18" charset="0"/>
              </a:rPr>
              <a:t>from</a:t>
            </a:r>
            <a:r>
              <a:rPr lang="fr-FR" sz="3200" b="1" dirty="0" smtClean="0">
                <a:latin typeface="Perpetua" pitchFamily="18" charset="0"/>
              </a:rPr>
              <a:t> the SEZ of Ouesso </a:t>
            </a:r>
          </a:p>
          <a:p>
            <a:pPr algn="just"/>
            <a:endParaRPr lang="fr-FR" sz="3200" b="1" i="1" dirty="0">
              <a:latin typeface="Perpetua" pitchFamily="18" charset="0"/>
            </a:endParaRPr>
          </a:p>
          <a:p>
            <a:pPr algn="just"/>
            <a:r>
              <a:rPr lang="fr-FR" sz="3200" b="1" dirty="0" smtClean="0">
                <a:latin typeface="Perpetua" pitchFamily="18" charset="0"/>
              </a:rPr>
              <a:t>GDP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>
                <a:latin typeface="Perpetua" pitchFamily="18" charset="0"/>
              </a:rPr>
              <a:t>: </a:t>
            </a:r>
            <a:r>
              <a:rPr lang="fr-FR" sz="3200" dirty="0" err="1" smtClean="0">
                <a:latin typeface="Perpetua" pitchFamily="18" charset="0"/>
              </a:rPr>
              <a:t>potential</a:t>
            </a:r>
            <a:r>
              <a:rPr lang="fr-FR" sz="3200" dirty="0" smtClean="0">
                <a:latin typeface="Perpetua" pitchFamily="18" charset="0"/>
              </a:rPr>
              <a:t> GDP of  </a:t>
            </a:r>
            <a:r>
              <a:rPr lang="fr-FR" sz="3200" dirty="0">
                <a:latin typeface="Perpetua" pitchFamily="18" charset="0"/>
              </a:rPr>
              <a:t>~350 M</a:t>
            </a:r>
            <a:r>
              <a:rPr lang="fr-FR" sz="3200" dirty="0" smtClean="0">
                <a:latin typeface="Perpetua" pitchFamily="18" charset="0"/>
              </a:rPr>
              <a:t>$ US </a:t>
            </a:r>
            <a:r>
              <a:rPr lang="fr-FR" sz="3200" dirty="0">
                <a:latin typeface="Perpetua" pitchFamily="18" charset="0"/>
              </a:rPr>
              <a:t>i</a:t>
            </a:r>
            <a:r>
              <a:rPr lang="fr-FR" sz="3200" dirty="0" smtClean="0">
                <a:latin typeface="Perpetua" pitchFamily="18" charset="0"/>
              </a:rPr>
              <a:t>n </a:t>
            </a:r>
            <a:r>
              <a:rPr lang="fr-FR" sz="3200" dirty="0">
                <a:latin typeface="Perpetua" pitchFamily="18" charset="0"/>
              </a:rPr>
              <a:t>2020, </a:t>
            </a:r>
            <a:r>
              <a:rPr lang="fr-FR" sz="3200" dirty="0" err="1" smtClean="0">
                <a:latin typeface="Perpetua" pitchFamily="18" charset="0"/>
              </a:rPr>
              <a:t>generated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mainly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from</a:t>
            </a:r>
            <a:r>
              <a:rPr lang="fr-FR" sz="3200" dirty="0" smtClean="0">
                <a:latin typeface="Perpetua" pitchFamily="18" charset="0"/>
              </a:rPr>
              <a:t> the timber </a:t>
            </a:r>
            <a:r>
              <a:rPr lang="fr-FR" sz="3200" dirty="0" err="1" smtClean="0">
                <a:latin typeface="Perpetua" pitchFamily="18" charset="0"/>
              </a:rPr>
              <a:t>industry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from</a:t>
            </a:r>
            <a:r>
              <a:rPr lang="fr-FR" sz="3200" dirty="0" smtClean="0">
                <a:latin typeface="Perpetua" pitchFamily="18" charset="0"/>
              </a:rPr>
              <a:t> the </a:t>
            </a:r>
            <a:r>
              <a:rPr lang="fr-FR" sz="3200" dirty="0" err="1" smtClean="0">
                <a:latin typeface="Perpetua" pitchFamily="18" charset="0"/>
              </a:rPr>
              <a:t>north</a:t>
            </a:r>
            <a:r>
              <a:rPr lang="fr-FR" sz="3200" dirty="0" smtClean="0">
                <a:latin typeface="Perpetua" pitchFamily="18" charset="0"/>
              </a:rPr>
              <a:t> of the country and </a:t>
            </a:r>
            <a:r>
              <a:rPr lang="fr-FR" sz="3200" dirty="0" err="1" smtClean="0">
                <a:latin typeface="Perpetua" pitchFamily="18" charset="0"/>
              </a:rPr>
              <a:t>higher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than</a:t>
            </a:r>
            <a:r>
              <a:rPr lang="fr-FR" sz="3200" dirty="0" smtClean="0">
                <a:latin typeface="Perpetua" pitchFamily="18" charset="0"/>
              </a:rPr>
              <a:t> 700 M$ US by 2030</a:t>
            </a:r>
            <a:r>
              <a:rPr lang="fr-FR" sz="3200" dirty="0">
                <a:latin typeface="Perpetua" pitchFamily="18" charset="0"/>
              </a:rPr>
              <a:t>, </a:t>
            </a:r>
            <a:r>
              <a:rPr lang="fr-FR" sz="3200" dirty="0" err="1" smtClean="0">
                <a:latin typeface="Perpetua" pitchFamily="18" charset="0"/>
              </a:rPr>
              <a:t>related</a:t>
            </a:r>
            <a:r>
              <a:rPr lang="fr-FR" sz="3200" dirty="0" smtClean="0">
                <a:latin typeface="Perpetua" pitchFamily="18" charset="0"/>
              </a:rPr>
              <a:t> to the </a:t>
            </a:r>
            <a:r>
              <a:rPr lang="fr-FR" sz="3200" dirty="0" err="1" smtClean="0">
                <a:latin typeface="Perpetua" pitchFamily="18" charset="0"/>
              </a:rPr>
              <a:t>increase</a:t>
            </a:r>
            <a:r>
              <a:rPr lang="fr-FR" sz="3200" dirty="0" smtClean="0">
                <a:latin typeface="Perpetua" pitchFamily="18" charset="0"/>
              </a:rPr>
              <a:t> of the timber </a:t>
            </a:r>
            <a:r>
              <a:rPr lang="fr-FR" sz="3200" dirty="0" err="1" smtClean="0">
                <a:latin typeface="Perpetua" pitchFamily="18" charset="0"/>
              </a:rPr>
              <a:t>processing</a:t>
            </a:r>
            <a:r>
              <a:rPr lang="fr-FR" sz="3200" dirty="0" smtClean="0">
                <a:latin typeface="Perpetua" pitchFamily="18" charset="0"/>
              </a:rPr>
              <a:t> and the </a:t>
            </a:r>
            <a:r>
              <a:rPr lang="fr-FR" sz="3200" dirty="0" err="1" smtClean="0">
                <a:latin typeface="Perpetua" pitchFamily="18" charset="0"/>
              </a:rPr>
              <a:t>emergence</a:t>
            </a:r>
            <a:r>
              <a:rPr lang="fr-FR" sz="3200" dirty="0" smtClean="0">
                <a:latin typeface="Perpetua" pitchFamily="18" charset="0"/>
              </a:rPr>
              <a:t> of the coffee and </a:t>
            </a:r>
            <a:r>
              <a:rPr lang="fr-FR" sz="3200" dirty="0" err="1" smtClean="0">
                <a:latin typeface="Perpetua" pitchFamily="18" charset="0"/>
              </a:rPr>
              <a:t>cocoa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industry</a:t>
            </a:r>
            <a:r>
              <a:rPr lang="fr-FR" sz="3200" dirty="0" smtClean="0">
                <a:latin typeface="Perpetua" pitchFamily="18" charset="0"/>
              </a:rPr>
              <a:t> (</a:t>
            </a:r>
            <a:r>
              <a:rPr lang="fr-FR" sz="3200" dirty="0" err="1" smtClean="0">
                <a:latin typeface="Perpetua" pitchFamily="18" charset="0"/>
              </a:rPr>
              <a:t>under</a:t>
            </a:r>
            <a:r>
              <a:rPr lang="fr-FR" sz="3200" dirty="0" smtClean="0">
                <a:latin typeface="Perpetua" pitchFamily="18" charset="0"/>
              </a:rPr>
              <a:t> the </a:t>
            </a:r>
            <a:r>
              <a:rPr lang="fr-FR" sz="3200" dirty="0" err="1" smtClean="0">
                <a:latin typeface="Perpetua" pitchFamily="18" charset="0"/>
              </a:rPr>
              <a:t>reservation</a:t>
            </a:r>
            <a:r>
              <a:rPr lang="fr-FR" sz="3200" dirty="0" smtClean="0">
                <a:latin typeface="Perpetua" pitchFamily="18" charset="0"/>
              </a:rPr>
              <a:t> of the efforts </a:t>
            </a:r>
            <a:r>
              <a:rPr lang="fr-FR" sz="3200" dirty="0" err="1" smtClean="0">
                <a:latin typeface="Perpetua" pitchFamily="18" charset="0"/>
              </a:rPr>
              <a:t>from</a:t>
            </a:r>
            <a:r>
              <a:rPr lang="fr-FR" sz="3200" dirty="0" smtClean="0">
                <a:latin typeface="Perpetua" pitchFamily="18" charset="0"/>
              </a:rPr>
              <a:t> the </a:t>
            </a:r>
            <a:r>
              <a:rPr lang="fr-FR" sz="3200" dirty="0" err="1" smtClean="0">
                <a:latin typeface="Perpetua" pitchFamily="18" charset="0"/>
              </a:rPr>
              <a:t>research</a:t>
            </a:r>
            <a:r>
              <a:rPr lang="fr-FR" sz="3200" dirty="0" smtClean="0">
                <a:latin typeface="Perpetua" pitchFamily="18" charset="0"/>
              </a:rPr>
              <a:t> on the </a:t>
            </a:r>
            <a:r>
              <a:rPr lang="fr-FR" sz="3200" dirty="0" err="1" smtClean="0">
                <a:latin typeface="Perpetua" pitchFamily="18" charset="0"/>
              </a:rPr>
              <a:t>income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generating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crops</a:t>
            </a:r>
            <a:r>
              <a:rPr lang="fr-FR" sz="3200" dirty="0" smtClean="0">
                <a:latin typeface="Perpetua" pitchFamily="18" charset="0"/>
              </a:rPr>
              <a:t>  </a:t>
            </a:r>
            <a:r>
              <a:rPr lang="fr-FR" sz="3200" dirty="0" err="1" smtClean="0">
                <a:latin typeface="Perpetua" pitchFamily="18" charset="0"/>
              </a:rPr>
              <a:t>neglected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today</a:t>
            </a:r>
            <a:r>
              <a:rPr lang="fr-FR" sz="3200" dirty="0" smtClean="0">
                <a:latin typeface="Perpetua" pitchFamily="18" charset="0"/>
              </a:rPr>
              <a:t>).</a:t>
            </a:r>
            <a:endParaRPr lang="fr-FR" sz="32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571604" y="41253"/>
            <a:ext cx="5575300" cy="315913"/>
          </a:xfrm>
          <a:prstGeom prst="rect">
            <a:avLst/>
          </a:prstGeom>
          <a:solidFill>
            <a:srgbClr val="003AB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75"/>
              </a:spcBef>
              <a:spcAft>
                <a:spcPts val="175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  <a:cs typeface="Arial" pitchFamily="34" charset="0"/>
              </a:rPr>
              <a:t>Prospective Impact of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  <a:cs typeface="Arial" pitchFamily="34" charset="0"/>
              </a:rPr>
              <a:t> the SEZ of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  <a:cs typeface="Arial" pitchFamily="34" charset="0"/>
              </a:rPr>
              <a:t>Ouesso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42910" y="425430"/>
            <a:ext cx="4000528" cy="217488"/>
          </a:xfrm>
          <a:prstGeom prst="rect">
            <a:avLst/>
          </a:prstGeom>
          <a:solidFill>
            <a:srgbClr val="70A9F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  <a:cs typeface="Arial" pitchFamily="34" charset="0"/>
              </a:rPr>
              <a:t>Potential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  <a:cs typeface="Arial" pitchFamily="34" charset="0"/>
              </a:rPr>
              <a:t> of 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  <a:cs typeface="Arial" pitchFamily="34" charset="0"/>
              </a:rPr>
              <a:t>additional</a:t>
            </a:r>
            <a:r>
              <a:rPr kumimoji="0" lang="fr-FR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  <a:cs typeface="Arial" pitchFamily="34" charset="0"/>
              </a:rPr>
              <a:t> GDP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857752" y="428604"/>
            <a:ext cx="4071966" cy="214314"/>
          </a:xfrm>
          <a:prstGeom prst="rect">
            <a:avLst/>
          </a:prstGeom>
          <a:solidFill>
            <a:srgbClr val="70A9F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  <a:cs typeface="Arial" pitchFamily="34" charset="0"/>
              </a:rPr>
              <a:t>Comments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71472" y="642918"/>
            <a:ext cx="3929090" cy="21431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GDP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generated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by the SEZ  of Ouesso, in M$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28728" y="857232"/>
            <a:ext cx="3286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GDP of the </a:t>
            </a:r>
            <a:r>
              <a:rPr lang="fr-FR" sz="1400" i="1" dirty="0" err="1" smtClean="0"/>
              <a:t>industry</a:t>
            </a:r>
            <a:r>
              <a:rPr lang="fr-FR" sz="1400" i="1" dirty="0" smtClean="0"/>
              <a:t> of  </a:t>
            </a:r>
            <a:r>
              <a:rPr lang="fr-FR" sz="1400" i="1" dirty="0" err="1" smtClean="0"/>
              <a:t>tmber</a:t>
            </a:r>
            <a:r>
              <a:rPr lang="fr-FR" sz="1400" i="1" dirty="0" smtClean="0"/>
              <a:t> (</a:t>
            </a:r>
            <a:r>
              <a:rPr lang="fr-FR" sz="1400" i="1" dirty="0" err="1" smtClean="0"/>
              <a:t>Forests</a:t>
            </a:r>
            <a:r>
              <a:rPr lang="fr-FR" sz="1400" i="1" dirty="0" smtClean="0"/>
              <a:t> of the </a:t>
            </a:r>
            <a:r>
              <a:rPr lang="fr-FR" sz="1400" i="1" dirty="0" err="1" smtClean="0"/>
              <a:t>North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only</a:t>
            </a:r>
            <a:r>
              <a:rPr lang="fr-FR" sz="1400" i="1" dirty="0" smtClean="0"/>
              <a:t>) </a:t>
            </a:r>
            <a:r>
              <a:rPr lang="fr-FR" sz="1400" i="1" dirty="0" err="1" smtClean="0"/>
              <a:t>with</a:t>
            </a:r>
            <a:r>
              <a:rPr lang="fr-FR" sz="1400" i="1" dirty="0" smtClean="0"/>
              <a:t> export  by the  </a:t>
            </a:r>
            <a:r>
              <a:rPr lang="fr-FR" sz="1400" i="1" dirty="0" err="1" smtClean="0"/>
              <a:t>Cameroon</a:t>
            </a:r>
            <a:endParaRPr lang="fr-FR" sz="1400" dirty="0" smtClean="0"/>
          </a:p>
          <a:p>
            <a:r>
              <a:rPr lang="fr-FR" sz="1400" i="1" dirty="0" err="1" smtClean="0"/>
              <a:t>Additional</a:t>
            </a:r>
            <a:r>
              <a:rPr lang="fr-FR" sz="1400" i="1" dirty="0" smtClean="0"/>
              <a:t> GDP  of the </a:t>
            </a:r>
            <a:r>
              <a:rPr lang="fr-FR" sz="1400" i="1" dirty="0" err="1" smtClean="0"/>
              <a:t>industry</a:t>
            </a:r>
            <a:r>
              <a:rPr lang="fr-FR" sz="1400" i="1" dirty="0" smtClean="0"/>
              <a:t> of timber</a:t>
            </a:r>
            <a:endParaRPr lang="fr-FR" sz="1400" dirty="0" smtClean="0"/>
          </a:p>
          <a:p>
            <a:r>
              <a:rPr lang="fr-FR" sz="1400" i="1" dirty="0" err="1" smtClean="0"/>
              <a:t>with</a:t>
            </a:r>
            <a:r>
              <a:rPr lang="fr-FR" sz="1400" i="1" dirty="0" smtClean="0"/>
              <a:t> exports by the road Ouesso –</a:t>
            </a:r>
            <a:endParaRPr lang="fr-FR" sz="1400" dirty="0" smtClean="0"/>
          </a:p>
          <a:p>
            <a:r>
              <a:rPr lang="fr-FR" sz="1400" i="1" dirty="0" smtClean="0"/>
              <a:t>Djambala – Pointe‐Noire	</a:t>
            </a:r>
          </a:p>
          <a:p>
            <a:r>
              <a:rPr lang="fr-FR" sz="1400" b="1" i="1" dirty="0" smtClean="0"/>
              <a:t>                                                                 </a:t>
            </a:r>
          </a:p>
          <a:p>
            <a:r>
              <a:rPr lang="fr-FR" sz="1400" b="1" i="1" dirty="0" smtClean="0"/>
              <a:t>                                                                  </a:t>
            </a:r>
            <a:r>
              <a:rPr lang="fr-FR" sz="1400" b="1" dirty="0" smtClean="0"/>
              <a:t>725</a:t>
            </a:r>
            <a:endParaRPr lang="fr-FR" sz="1400" dirty="0" smtClean="0"/>
          </a:p>
          <a:p>
            <a:endParaRPr lang="fr-FR" sz="1400" dirty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85786" y="928670"/>
            <a:ext cx="541340" cy="214314"/>
          </a:xfrm>
          <a:prstGeom prst="rect">
            <a:avLst/>
          </a:prstGeom>
          <a:solidFill>
            <a:srgbClr val="676767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85786" y="1357298"/>
            <a:ext cx="541340" cy="214314"/>
          </a:xfrm>
          <a:prstGeom prst="rect">
            <a:avLst/>
          </a:prstGeom>
          <a:solidFill>
            <a:srgbClr val="70A9F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00166" y="2143116"/>
            <a:ext cx="1857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PIB de l’industrie du café </a:t>
            </a:r>
          </a:p>
          <a:p>
            <a:r>
              <a:rPr lang="fr-FR" sz="1400" i="1" dirty="0" smtClean="0"/>
              <a:t>PIB de l’industrie du cacao</a:t>
            </a:r>
            <a:endParaRPr lang="fr-FR" sz="1400" dirty="0" smtClean="0"/>
          </a:p>
          <a:p>
            <a:endParaRPr lang="fr-FR" sz="1400" dirty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85786" y="2071678"/>
            <a:ext cx="571504" cy="285752"/>
          </a:xfrm>
          <a:prstGeom prst="rect">
            <a:avLst/>
          </a:prstGeom>
          <a:solidFill>
            <a:srgbClr val="8400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85786" y="2428868"/>
            <a:ext cx="571504" cy="285752"/>
          </a:xfrm>
          <a:prstGeom prst="rect">
            <a:avLst/>
          </a:prstGeom>
          <a:solidFill>
            <a:srgbClr val="F468A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13" descr="_Pic2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428868"/>
            <a:ext cx="785818" cy="7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857620" y="2643182"/>
            <a:ext cx="785818" cy="357190"/>
          </a:xfrm>
          <a:prstGeom prst="rect">
            <a:avLst/>
          </a:prstGeom>
          <a:solidFill>
            <a:srgbClr val="70A9F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7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95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3857620" y="3061360"/>
            <a:ext cx="785818" cy="950912"/>
          </a:xfrm>
          <a:prstGeom prst="rect">
            <a:avLst/>
          </a:prstGeom>
          <a:solidFill>
            <a:srgbClr val="676767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413"/>
              </a:spcBef>
              <a:spcAft>
                <a:spcPts val="305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urier New" pitchFamily="49" charset="0"/>
                <a:cs typeface="Arial" pitchFamily="34" charset="0"/>
              </a:rPr>
              <a:t>557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1571604" y="2387924"/>
          <a:ext cx="1857388" cy="1928826"/>
        </p:xfrm>
        <a:graphic>
          <a:graphicData uri="http://schemas.openxmlformats.org/drawingml/2006/table">
            <a:tbl>
              <a:tblPr/>
              <a:tblGrid>
                <a:gridCol w="1260128"/>
                <a:gridCol w="597260"/>
              </a:tblGrid>
              <a:tr h="531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400" spc="2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dirty="0">
                          <a:latin typeface="Cambria"/>
                          <a:ea typeface="Times New Roman"/>
                          <a:cs typeface="Cambria"/>
                        </a:rPr>
                        <a:t>348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400" spc="2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FFFF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64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9F5"/>
                    </a:solidFill>
                  </a:tcPr>
                </a:tc>
              </a:tr>
              <a:tr h="44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400" spc="2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FFFF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265</a:t>
                      </a:r>
                      <a:endParaRPr lang="fr-F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6767"/>
                    </a:solidFill>
                  </a:tcPr>
                </a:tc>
              </a:tr>
              <a:tr h="212287">
                <a:tc>
                  <a:txBody>
                    <a:bodyPr/>
                    <a:lstStyle/>
                    <a:p>
                      <a:pPr marL="444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latin typeface="Cambria"/>
                          <a:ea typeface="Times New Roman"/>
                          <a:cs typeface="Cambria"/>
                        </a:rPr>
                        <a:t>68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400" spc="2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6767"/>
                    </a:solidFill>
                  </a:tcPr>
                </a:tc>
              </a:tr>
              <a:tr h="212287">
                <a:tc>
                  <a:txBody>
                    <a:bodyPr/>
                    <a:lstStyle/>
                    <a:p>
                      <a:pPr marL="444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FFFFFF"/>
                          </a:solidFill>
                          <a:latin typeface="Courier New"/>
                          <a:ea typeface="Times New Roman"/>
                          <a:cs typeface="Times New Roman"/>
                        </a:rPr>
                        <a:t>68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400" spc="2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6767"/>
                    </a:solidFill>
                  </a:tcPr>
                </a:tc>
              </a:tr>
              <a:tr h="318651">
                <a:tc gridSpan="2">
                  <a:txBody>
                    <a:bodyPr/>
                    <a:lstStyle/>
                    <a:p>
                      <a:pPr marL="444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fr-FR" sz="1000" spc="60" dirty="0">
                          <a:latin typeface="Courier New"/>
                          <a:ea typeface="Times New Roman"/>
                          <a:cs typeface="Times New Roman"/>
                        </a:rPr>
                        <a:t>2013</a:t>
                      </a:r>
                      <a:r>
                        <a:rPr lang="fr-FR" sz="600" spc="60" dirty="0">
                          <a:latin typeface="Courier New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fr-FR" sz="600" spc="60" dirty="0" smtClean="0">
                          <a:latin typeface="Courier New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fr-FR" sz="1050" spc="60" dirty="0" smtClean="0">
                          <a:latin typeface="Courier New"/>
                          <a:ea typeface="Times New Roman"/>
                          <a:cs typeface="Times New Roman"/>
                        </a:rPr>
                        <a:t>2020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2" name="Connecteur droit 21"/>
          <p:cNvCxnSpPr/>
          <p:nvPr/>
        </p:nvCxnSpPr>
        <p:spPr>
          <a:xfrm>
            <a:off x="3500430" y="4000504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42910" y="4572008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/>
              <a:t>Hypotheses</a:t>
            </a:r>
            <a:r>
              <a:rPr lang="fr-FR" sz="1200" b="1" dirty="0" smtClean="0"/>
              <a:t>/</a:t>
            </a:r>
            <a:r>
              <a:rPr lang="fr-FR" sz="1200" b="1" dirty="0" err="1" smtClean="0"/>
              <a:t>predictions</a:t>
            </a:r>
            <a:r>
              <a:rPr lang="fr-FR" sz="1200" b="1" dirty="0" smtClean="0"/>
              <a:t>:</a:t>
            </a:r>
            <a:endParaRPr lang="fr-FR" sz="1200" dirty="0" smtClean="0"/>
          </a:p>
          <a:p>
            <a:pPr lvl="0">
              <a:buFont typeface="Arial" pitchFamily="34" charset="0"/>
              <a:buChar char="•"/>
            </a:pPr>
            <a:r>
              <a:rPr lang="fr-FR" sz="1200" dirty="0" smtClean="0"/>
              <a:t>  </a:t>
            </a:r>
            <a:r>
              <a:rPr lang="fr-FR" sz="1200" dirty="0" err="1" smtClean="0"/>
              <a:t>Increase</a:t>
            </a:r>
            <a:r>
              <a:rPr lang="fr-FR" sz="1200" dirty="0" smtClean="0"/>
              <a:t> of the </a:t>
            </a:r>
            <a:r>
              <a:rPr lang="fr-FR" sz="1200" dirty="0" err="1" smtClean="0"/>
              <a:t>processed</a:t>
            </a:r>
            <a:r>
              <a:rPr lang="fr-FR" sz="1200" dirty="0" smtClean="0"/>
              <a:t> timber production </a:t>
            </a:r>
            <a:r>
              <a:rPr lang="fr-FR" sz="1200" dirty="0" err="1" smtClean="0"/>
              <a:t>share</a:t>
            </a:r>
            <a:r>
              <a:rPr lang="fr-FR" sz="1200" dirty="0" smtClean="0"/>
              <a:t>  of ~20% </a:t>
            </a:r>
            <a:r>
              <a:rPr lang="fr-FR" sz="1200" dirty="0" err="1" smtClean="0"/>
              <a:t>currently</a:t>
            </a:r>
            <a:r>
              <a:rPr lang="fr-FR" sz="1200" dirty="0" smtClean="0"/>
              <a:t> to 70% in 2020 and 80% in 2030</a:t>
            </a:r>
          </a:p>
          <a:p>
            <a:pPr lvl="0">
              <a:buFont typeface="Arial" pitchFamily="34" charset="0"/>
              <a:buChar char="•"/>
            </a:pPr>
            <a:r>
              <a:rPr lang="fr-FR" sz="1200" dirty="0" smtClean="0"/>
              <a:t> </a:t>
            </a:r>
            <a:r>
              <a:rPr lang="fr-FR" sz="1200" dirty="0" err="1" smtClean="0"/>
              <a:t>Correlative</a:t>
            </a:r>
            <a:r>
              <a:rPr lang="fr-FR" sz="1200" dirty="0" smtClean="0"/>
              <a:t> </a:t>
            </a:r>
            <a:r>
              <a:rPr lang="fr-FR" sz="1200" dirty="0" err="1" smtClean="0"/>
              <a:t>increase</a:t>
            </a:r>
            <a:r>
              <a:rPr lang="fr-FR" sz="1200" dirty="0" smtClean="0"/>
              <a:t>  of the </a:t>
            </a:r>
            <a:r>
              <a:rPr lang="fr-FR" sz="1200" dirty="0" err="1" smtClean="0"/>
              <a:t>average</a:t>
            </a:r>
            <a:r>
              <a:rPr lang="fr-FR" sz="1200" dirty="0" smtClean="0"/>
              <a:t> </a:t>
            </a:r>
            <a:r>
              <a:rPr lang="fr-FR" sz="1200" dirty="0" err="1" smtClean="0"/>
              <a:t>selling</a:t>
            </a:r>
            <a:r>
              <a:rPr lang="fr-FR" sz="1200" dirty="0" smtClean="0"/>
              <a:t> timber </a:t>
            </a:r>
            <a:r>
              <a:rPr lang="fr-FR" sz="1200" dirty="0" err="1" smtClean="0"/>
              <a:t>price</a:t>
            </a:r>
            <a:r>
              <a:rPr lang="fr-FR" sz="1200" dirty="0" smtClean="0"/>
              <a:t> of ~100$/m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 </a:t>
            </a:r>
            <a:r>
              <a:rPr lang="fr-FR" sz="1200" dirty="0" err="1" smtClean="0"/>
              <a:t>currently</a:t>
            </a:r>
            <a:r>
              <a:rPr lang="fr-FR" sz="1200" dirty="0" smtClean="0"/>
              <a:t> to à 350$/m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 in 2020 and ~740$/m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 in 2030</a:t>
            </a:r>
          </a:p>
          <a:p>
            <a:pPr lvl="0">
              <a:buFont typeface="Arial" pitchFamily="34" charset="0"/>
              <a:buChar char="•"/>
            </a:pPr>
            <a:r>
              <a:rPr lang="fr-FR" sz="1200" dirty="0" smtClean="0"/>
              <a:t>  </a:t>
            </a:r>
            <a:r>
              <a:rPr lang="fr-FR" sz="1200" dirty="0" err="1" smtClean="0"/>
              <a:t>Moderated</a:t>
            </a:r>
            <a:r>
              <a:rPr lang="fr-FR" sz="1200" dirty="0" smtClean="0"/>
              <a:t> </a:t>
            </a:r>
            <a:r>
              <a:rPr lang="fr-FR" sz="1200" dirty="0" err="1" smtClean="0"/>
              <a:t>rise</a:t>
            </a:r>
            <a:r>
              <a:rPr lang="fr-FR" sz="1200" dirty="0" smtClean="0"/>
              <a:t> of exports timber  of ~630 </a:t>
            </a:r>
            <a:r>
              <a:rPr lang="fr-FR" sz="1200" dirty="0" err="1" smtClean="0"/>
              <a:t>thousand</a:t>
            </a:r>
            <a:r>
              <a:rPr lang="fr-FR" sz="1200" dirty="0" smtClean="0"/>
              <a:t>  </a:t>
            </a:r>
            <a:r>
              <a:rPr lang="fr-FR" sz="1200" baseline="-25000" dirty="0" smtClean="0"/>
              <a:t>m</a:t>
            </a:r>
            <a:r>
              <a:rPr lang="fr-FR" sz="1200" dirty="0" smtClean="0"/>
              <a:t>3</a:t>
            </a:r>
            <a:r>
              <a:rPr lang="fr-FR" sz="1200" baseline="-25000" dirty="0" smtClean="0"/>
              <a:t>  c</a:t>
            </a:r>
            <a:r>
              <a:rPr lang="fr-FR" sz="1200" dirty="0" smtClean="0"/>
              <a:t> 760 in 2020, and  </a:t>
            </a:r>
            <a:r>
              <a:rPr lang="fr-FR" sz="1200" dirty="0" err="1" smtClean="0"/>
              <a:t>maintained</a:t>
            </a:r>
            <a:r>
              <a:rPr lang="fr-FR" sz="1200" dirty="0" smtClean="0"/>
              <a:t>   </a:t>
            </a:r>
            <a:r>
              <a:rPr lang="fr-FR" sz="1200" dirty="0" err="1" smtClean="0"/>
              <a:t>until</a:t>
            </a:r>
            <a:r>
              <a:rPr lang="fr-FR" sz="1200" dirty="0" smtClean="0"/>
              <a:t> 2030</a:t>
            </a:r>
          </a:p>
          <a:p>
            <a:pPr lvl="0">
              <a:buFont typeface="Arial" pitchFamily="34" charset="0"/>
              <a:buChar char="•"/>
            </a:pPr>
            <a:r>
              <a:rPr lang="fr-FR" sz="1200" dirty="0" smtClean="0"/>
              <a:t>  Progressive </a:t>
            </a:r>
            <a:r>
              <a:rPr lang="fr-FR" sz="1200" dirty="0" err="1" smtClean="0"/>
              <a:t>rise</a:t>
            </a:r>
            <a:r>
              <a:rPr lang="fr-FR" sz="1200" dirty="0" smtClean="0"/>
              <a:t> of the production of   coffee and of </a:t>
            </a:r>
            <a:r>
              <a:rPr lang="fr-FR" sz="1200" dirty="0" err="1" smtClean="0"/>
              <a:t>cocoa</a:t>
            </a:r>
            <a:r>
              <a:rPr lang="fr-FR" sz="1200" dirty="0" smtClean="0"/>
              <a:t> to a  </a:t>
            </a:r>
            <a:r>
              <a:rPr lang="fr-FR" sz="1200" dirty="0" err="1" smtClean="0"/>
              <a:t>rythm</a:t>
            </a:r>
            <a:r>
              <a:rPr lang="fr-FR" sz="1200" dirty="0" smtClean="0"/>
              <a:t> of 10% per </a:t>
            </a:r>
            <a:r>
              <a:rPr lang="fr-FR" sz="1200" dirty="0" err="1" smtClean="0"/>
              <a:t>year</a:t>
            </a:r>
            <a:r>
              <a:rPr lang="fr-FR" sz="1200" dirty="0" smtClean="0"/>
              <a:t> </a:t>
            </a:r>
            <a:r>
              <a:rPr lang="fr-FR" sz="1200" dirty="0" err="1" smtClean="0"/>
              <a:t>from</a:t>
            </a:r>
            <a:r>
              <a:rPr lang="fr-FR" sz="1200" dirty="0" smtClean="0"/>
              <a:t> 2020</a:t>
            </a:r>
          </a:p>
          <a:p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3500430" y="2928934"/>
            <a:ext cx="4286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13</a:t>
            </a:r>
            <a:endParaRPr lang="fr-FR" sz="1050" dirty="0"/>
          </a:p>
        </p:txBody>
      </p:sp>
      <p:sp>
        <p:nvSpPr>
          <p:cNvPr id="25" name="ZoneTexte 24"/>
          <p:cNvSpPr txBox="1"/>
          <p:nvPr/>
        </p:nvSpPr>
        <p:spPr>
          <a:xfrm>
            <a:off x="4031742" y="406189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2030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929190" y="714356"/>
            <a:ext cx="4000528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Timber </a:t>
            </a:r>
            <a:r>
              <a:rPr lang="fr-FR" sz="1100" b="1" dirty="0" err="1" smtClean="0"/>
              <a:t>Industry</a:t>
            </a:r>
            <a:endParaRPr lang="fr-FR" sz="1100" dirty="0" smtClean="0"/>
          </a:p>
          <a:p>
            <a:pPr lvl="0">
              <a:buFont typeface="Arial" pitchFamily="34" charset="0"/>
              <a:buChar char="•"/>
            </a:pPr>
            <a:r>
              <a:rPr lang="fr-FR" sz="1100" dirty="0" smtClean="0"/>
              <a:t> Progressive </a:t>
            </a:r>
            <a:r>
              <a:rPr lang="fr-FR" sz="1100" dirty="0" err="1" smtClean="0"/>
              <a:t>rise</a:t>
            </a:r>
            <a:r>
              <a:rPr lang="fr-FR" sz="1100" dirty="0" smtClean="0"/>
              <a:t> of  the </a:t>
            </a:r>
            <a:r>
              <a:rPr lang="fr-FR" sz="1100" dirty="0" err="1" smtClean="0"/>
              <a:t>processed</a:t>
            </a:r>
            <a:r>
              <a:rPr lang="fr-FR" sz="1100" dirty="0" smtClean="0"/>
              <a:t> production  </a:t>
            </a:r>
            <a:r>
              <a:rPr lang="fr-FR" sz="1100" dirty="0" err="1" smtClean="0"/>
              <a:t>related</a:t>
            </a:r>
            <a:r>
              <a:rPr lang="fr-FR" sz="1100" dirty="0" smtClean="0"/>
              <a:t> to </a:t>
            </a:r>
            <a:r>
              <a:rPr lang="fr-FR" sz="1100" dirty="0" err="1" smtClean="0"/>
              <a:t>thebinstauration</a:t>
            </a:r>
            <a:r>
              <a:rPr lang="fr-FR" sz="1100" dirty="0" smtClean="0"/>
              <a:t> of  free area  :</a:t>
            </a:r>
          </a:p>
          <a:p>
            <a:pPr lvl="0"/>
            <a:r>
              <a:rPr lang="fr-FR" sz="1100" dirty="0" smtClean="0"/>
              <a:t>     -  Attractive taxation </a:t>
            </a:r>
            <a:r>
              <a:rPr lang="fr-FR" sz="1100" dirty="0" err="1" smtClean="0"/>
              <a:t>inciting</a:t>
            </a:r>
            <a:r>
              <a:rPr lang="fr-FR" sz="1100" dirty="0" smtClean="0"/>
              <a:t> the  </a:t>
            </a:r>
            <a:r>
              <a:rPr lang="fr-FR" sz="1100" dirty="0" err="1" smtClean="0"/>
              <a:t>industrials</a:t>
            </a:r>
            <a:r>
              <a:rPr lang="fr-FR" sz="1100" dirty="0" smtClean="0"/>
              <a:t> to  </a:t>
            </a:r>
            <a:r>
              <a:rPr lang="fr-FR" sz="1100" dirty="0" err="1" smtClean="0"/>
              <a:t>investin</a:t>
            </a:r>
            <a:r>
              <a:rPr lang="fr-FR" sz="1100" dirty="0" smtClean="0"/>
              <a:t> the </a:t>
            </a:r>
            <a:r>
              <a:rPr lang="fr-FR" sz="1100" dirty="0" err="1" smtClean="0"/>
              <a:t>capacities</a:t>
            </a:r>
            <a:r>
              <a:rPr lang="fr-FR" sz="1100" dirty="0" smtClean="0"/>
              <a:t> </a:t>
            </a:r>
          </a:p>
          <a:p>
            <a:pPr lvl="0"/>
            <a:r>
              <a:rPr lang="fr-FR" sz="1100" dirty="0" smtClean="0"/>
              <a:t>         of </a:t>
            </a:r>
            <a:r>
              <a:rPr lang="fr-FR" sz="1100" dirty="0" err="1" smtClean="0"/>
              <a:t>processing</a:t>
            </a:r>
            <a:r>
              <a:rPr lang="fr-FR" sz="1100" dirty="0" smtClean="0"/>
              <a:t>;</a:t>
            </a:r>
          </a:p>
          <a:p>
            <a:pPr lvl="0"/>
            <a:r>
              <a:rPr lang="fr-FR" sz="1100" dirty="0" smtClean="0"/>
              <a:t>      -  </a:t>
            </a:r>
            <a:r>
              <a:rPr lang="fr-FR" sz="1100" dirty="0" err="1" smtClean="0"/>
              <a:t>Reinforcement</a:t>
            </a:r>
            <a:r>
              <a:rPr lang="fr-FR" sz="1100" dirty="0" smtClean="0"/>
              <a:t> of the  </a:t>
            </a:r>
            <a:r>
              <a:rPr lang="fr-FR" sz="1100" dirty="0" err="1" smtClean="0"/>
              <a:t>legislationand</a:t>
            </a:r>
            <a:r>
              <a:rPr lang="fr-FR" sz="1100" dirty="0" smtClean="0"/>
              <a:t> the </a:t>
            </a:r>
            <a:r>
              <a:rPr lang="fr-FR" sz="1100" dirty="0" err="1" smtClean="0"/>
              <a:t>means</a:t>
            </a:r>
            <a:r>
              <a:rPr lang="fr-FR" sz="1100" dirty="0" smtClean="0"/>
              <a:t> of  control </a:t>
            </a:r>
            <a:r>
              <a:rPr lang="fr-FR" sz="1100" dirty="0" err="1" smtClean="0"/>
              <a:t>limiting</a:t>
            </a:r>
            <a:r>
              <a:rPr lang="fr-FR" sz="1100" dirty="0" smtClean="0"/>
              <a:t> </a:t>
            </a:r>
          </a:p>
          <a:p>
            <a:pPr lvl="0"/>
            <a:r>
              <a:rPr lang="fr-FR" sz="1100" dirty="0" smtClean="0"/>
              <a:t>          the export of the </a:t>
            </a:r>
            <a:r>
              <a:rPr lang="fr-FR" sz="1100" dirty="0" err="1" smtClean="0"/>
              <a:t>processed</a:t>
            </a:r>
            <a:r>
              <a:rPr lang="fr-FR" sz="1100" dirty="0" smtClean="0"/>
              <a:t> production;</a:t>
            </a:r>
          </a:p>
          <a:p>
            <a:pPr lvl="0">
              <a:buFont typeface="Arial" pitchFamily="34" charset="0"/>
              <a:buChar char="•"/>
            </a:pPr>
            <a:r>
              <a:rPr lang="fr-FR" sz="1100" dirty="0" smtClean="0"/>
              <a:t> Progressive </a:t>
            </a:r>
            <a:r>
              <a:rPr lang="fr-FR" sz="1100" dirty="0" err="1" smtClean="0"/>
              <a:t>rise</a:t>
            </a:r>
            <a:r>
              <a:rPr lang="fr-FR" sz="1100" dirty="0" smtClean="0"/>
              <a:t> of the </a:t>
            </a:r>
            <a:r>
              <a:rPr lang="fr-FR" sz="1100" dirty="0" err="1" smtClean="0"/>
              <a:t>average</a:t>
            </a:r>
            <a:r>
              <a:rPr lang="fr-FR" sz="1100" dirty="0" smtClean="0"/>
              <a:t> </a:t>
            </a:r>
            <a:r>
              <a:rPr lang="fr-FR" sz="1100" dirty="0" err="1" smtClean="0"/>
              <a:t>selling</a:t>
            </a:r>
            <a:r>
              <a:rPr lang="fr-FR" sz="1100" dirty="0" smtClean="0"/>
              <a:t> </a:t>
            </a:r>
            <a:r>
              <a:rPr lang="fr-FR" sz="1100" dirty="0" err="1" smtClean="0"/>
              <a:t>price</a:t>
            </a:r>
            <a:r>
              <a:rPr lang="fr-FR" sz="1100" dirty="0" smtClean="0"/>
              <a:t>  </a:t>
            </a:r>
            <a:r>
              <a:rPr lang="fr-FR" sz="1100" dirty="0" err="1" smtClean="0"/>
              <a:t>thanks</a:t>
            </a:r>
            <a:r>
              <a:rPr lang="fr-FR" sz="1100" dirty="0" smtClean="0"/>
              <a:t> to the double </a:t>
            </a:r>
            <a:r>
              <a:rPr lang="fr-FR" sz="1100" dirty="0" err="1" smtClean="0"/>
              <a:t>effect</a:t>
            </a:r>
            <a:r>
              <a:rPr lang="fr-FR" sz="1100" dirty="0" smtClean="0"/>
              <a:t> of the </a:t>
            </a:r>
            <a:r>
              <a:rPr lang="fr-FR" sz="1100" dirty="0" err="1" smtClean="0"/>
              <a:t>rise</a:t>
            </a:r>
            <a:r>
              <a:rPr lang="fr-FR" sz="1100" dirty="0" smtClean="0"/>
              <a:t> of rate  of the </a:t>
            </a:r>
            <a:r>
              <a:rPr lang="fr-FR" sz="1100" dirty="0" err="1" smtClean="0"/>
              <a:t>processing</a:t>
            </a:r>
            <a:r>
              <a:rPr lang="fr-FR" sz="1100" dirty="0" smtClean="0"/>
              <a:t> and the  </a:t>
            </a:r>
            <a:r>
              <a:rPr lang="fr-FR" sz="1100" dirty="0" err="1" smtClean="0"/>
              <a:t>rise</a:t>
            </a:r>
            <a:r>
              <a:rPr lang="fr-FR" sz="1100" dirty="0" smtClean="0"/>
              <a:t> in </a:t>
            </a:r>
            <a:r>
              <a:rPr lang="fr-FR" sz="1100" dirty="0" err="1" smtClean="0"/>
              <a:t>scale</a:t>
            </a:r>
            <a:r>
              <a:rPr lang="fr-FR" sz="1100" dirty="0" smtClean="0"/>
              <a:t> of the </a:t>
            </a:r>
            <a:r>
              <a:rPr lang="fr-FR" sz="1100" dirty="0" err="1" smtClean="0"/>
              <a:t>rpocessed</a:t>
            </a:r>
            <a:r>
              <a:rPr lang="fr-FR" sz="1100" dirty="0" smtClean="0"/>
              <a:t> </a:t>
            </a:r>
            <a:r>
              <a:rPr lang="fr-FR" sz="1100" dirty="0" err="1" smtClean="0"/>
              <a:t>products</a:t>
            </a:r>
            <a:r>
              <a:rPr lang="fr-FR" sz="1100" dirty="0" smtClean="0"/>
              <a:t> :</a:t>
            </a:r>
          </a:p>
          <a:p>
            <a:pPr lvl="0"/>
            <a:r>
              <a:rPr lang="fr-FR" sz="1100" dirty="0" smtClean="0"/>
              <a:t>      -  </a:t>
            </a:r>
            <a:r>
              <a:rPr lang="fr-FR" sz="1100" dirty="0" err="1" smtClean="0"/>
              <a:t>Today</a:t>
            </a:r>
            <a:r>
              <a:rPr lang="fr-FR" sz="1100" dirty="0" smtClean="0"/>
              <a:t> : </a:t>
            </a:r>
            <a:r>
              <a:rPr lang="fr-FR" sz="1100" dirty="0" err="1" smtClean="0"/>
              <a:t>less</a:t>
            </a:r>
            <a:r>
              <a:rPr lang="fr-FR" sz="1100" dirty="0" smtClean="0"/>
              <a:t> </a:t>
            </a:r>
            <a:r>
              <a:rPr lang="fr-FR" sz="1100" dirty="0" err="1" smtClean="0"/>
              <a:t>than</a:t>
            </a:r>
            <a:r>
              <a:rPr lang="fr-FR" sz="1100" dirty="0" smtClean="0"/>
              <a:t> 20% of local </a:t>
            </a:r>
            <a:r>
              <a:rPr lang="fr-FR" sz="1100" dirty="0" err="1" smtClean="0"/>
              <a:t>processing</a:t>
            </a:r>
            <a:r>
              <a:rPr lang="fr-FR" sz="1100" dirty="0" smtClean="0"/>
              <a:t>;</a:t>
            </a:r>
          </a:p>
          <a:p>
            <a:pPr lvl="0"/>
            <a:r>
              <a:rPr lang="fr-FR" sz="1100" dirty="0" smtClean="0"/>
              <a:t>      -  In 2020 : 30% </a:t>
            </a:r>
            <a:r>
              <a:rPr lang="fr-FR" sz="1100" dirty="0" err="1" smtClean="0"/>
              <a:t>gross</a:t>
            </a:r>
            <a:r>
              <a:rPr lang="fr-FR" sz="1100" dirty="0" smtClean="0"/>
              <a:t>, 60% </a:t>
            </a:r>
            <a:r>
              <a:rPr lang="fr-FR" sz="1100" dirty="0" err="1" smtClean="0"/>
              <a:t>sawmill</a:t>
            </a:r>
            <a:r>
              <a:rPr lang="fr-FR" sz="1100" dirty="0" smtClean="0"/>
              <a:t>, 10% </a:t>
            </a:r>
            <a:r>
              <a:rPr lang="fr-FR" sz="1100" dirty="0" err="1" smtClean="0"/>
              <a:t>plywood</a:t>
            </a:r>
            <a:r>
              <a:rPr lang="fr-FR" sz="1100" dirty="0" smtClean="0"/>
              <a:t>;</a:t>
            </a:r>
          </a:p>
          <a:p>
            <a:pPr lvl="0"/>
            <a:r>
              <a:rPr lang="fr-FR" sz="1100" dirty="0" smtClean="0"/>
              <a:t>      -  In 2030 : 20% brut, 60% sciages, 20% placages.</a:t>
            </a:r>
          </a:p>
          <a:p>
            <a:pPr lvl="0">
              <a:buFont typeface="Arial" pitchFamily="34" charset="0"/>
              <a:buChar char="•"/>
            </a:pPr>
            <a:r>
              <a:rPr lang="fr-FR" sz="1100" dirty="0" smtClean="0"/>
              <a:t> </a:t>
            </a:r>
            <a:r>
              <a:rPr lang="fr-FR" sz="1100" dirty="0" err="1" smtClean="0"/>
              <a:t>Additional</a:t>
            </a:r>
            <a:r>
              <a:rPr lang="fr-FR" sz="1100" dirty="0" smtClean="0"/>
              <a:t> GDP </a:t>
            </a:r>
            <a:r>
              <a:rPr lang="fr-FR" sz="1100" dirty="0" err="1" smtClean="0"/>
              <a:t>generated</a:t>
            </a:r>
            <a:r>
              <a:rPr lang="fr-FR" sz="1100" dirty="0" smtClean="0"/>
              <a:t> in case of the construction of a road  of export </a:t>
            </a:r>
          </a:p>
          <a:p>
            <a:pPr lvl="0"/>
            <a:r>
              <a:rPr lang="fr-FR" sz="1100" dirty="0" smtClean="0"/>
              <a:t>   Ouesso – Djambala – Pointe‐Noire (</a:t>
            </a:r>
            <a:r>
              <a:rPr lang="fr-FR" sz="1100" dirty="0" err="1" smtClean="0"/>
              <a:t>expected</a:t>
            </a:r>
            <a:r>
              <a:rPr lang="fr-FR" sz="1100" dirty="0" smtClean="0"/>
              <a:t> by  the  </a:t>
            </a:r>
            <a:r>
              <a:rPr lang="fr-FR" sz="1100" dirty="0" err="1" smtClean="0"/>
              <a:t>industrials</a:t>
            </a:r>
            <a:r>
              <a:rPr lang="fr-FR" sz="1100" dirty="0" smtClean="0"/>
              <a:t> </a:t>
            </a:r>
            <a:r>
              <a:rPr lang="fr-FR" sz="1100" dirty="0" err="1" smtClean="0"/>
              <a:t>since</a:t>
            </a:r>
            <a:r>
              <a:rPr lang="fr-FR" sz="1100" dirty="0" smtClean="0"/>
              <a:t> </a:t>
            </a:r>
            <a:r>
              <a:rPr lang="fr-FR" sz="1100" dirty="0" err="1" smtClean="0"/>
              <a:t>it</a:t>
            </a:r>
            <a:r>
              <a:rPr lang="fr-FR" sz="1100" dirty="0" smtClean="0"/>
              <a:t> </a:t>
            </a:r>
            <a:r>
              <a:rPr lang="fr-FR" sz="1100" dirty="0" err="1" smtClean="0"/>
              <a:t>would</a:t>
            </a:r>
            <a:r>
              <a:rPr lang="fr-FR" sz="1100" dirty="0" smtClean="0"/>
              <a:t> </a:t>
            </a:r>
            <a:r>
              <a:rPr lang="fr-FR" sz="1100" dirty="0" err="1" smtClean="0"/>
              <a:t>enable</a:t>
            </a:r>
            <a:r>
              <a:rPr lang="fr-FR" sz="1100" dirty="0" smtClean="0"/>
              <a:t> to </a:t>
            </a:r>
            <a:r>
              <a:rPr lang="fr-FR" sz="1100" dirty="0" err="1" smtClean="0"/>
              <a:t>save</a:t>
            </a:r>
            <a:r>
              <a:rPr lang="fr-FR" sz="1100" dirty="0" smtClean="0"/>
              <a:t>  ~70$/m</a:t>
            </a:r>
            <a:r>
              <a:rPr lang="fr-FR" sz="1100" baseline="30000" dirty="0" smtClean="0"/>
              <a:t>3</a:t>
            </a:r>
            <a:r>
              <a:rPr lang="fr-FR" sz="1100" dirty="0" smtClean="0"/>
              <a:t>  transport </a:t>
            </a:r>
            <a:r>
              <a:rPr lang="fr-FR" sz="1100" dirty="0" err="1" smtClean="0"/>
              <a:t>costs</a:t>
            </a:r>
            <a:r>
              <a:rPr lang="fr-FR" sz="1100" dirty="0" smtClean="0"/>
              <a:t> ):</a:t>
            </a:r>
          </a:p>
          <a:p>
            <a:pPr lvl="0"/>
            <a:r>
              <a:rPr lang="fr-FR" sz="1100" dirty="0" smtClean="0"/>
              <a:t>       -  More </a:t>
            </a:r>
            <a:r>
              <a:rPr lang="fr-FR" sz="1100" dirty="0" err="1" smtClean="0"/>
              <a:t>than</a:t>
            </a:r>
            <a:r>
              <a:rPr lang="fr-FR" sz="1100" dirty="0" smtClean="0"/>
              <a:t>  60 M$ of direct </a:t>
            </a:r>
            <a:r>
              <a:rPr lang="fr-FR" sz="1100" dirty="0" err="1" smtClean="0"/>
              <a:t>additional</a:t>
            </a:r>
            <a:r>
              <a:rPr lang="fr-FR" sz="1100" dirty="0" smtClean="0"/>
              <a:t> GDP  in 2020, </a:t>
            </a:r>
            <a:r>
              <a:rPr lang="fr-FR" sz="1100" dirty="0" err="1" smtClean="0"/>
              <a:t>away</a:t>
            </a:r>
            <a:r>
              <a:rPr lang="fr-FR" sz="1100" dirty="0" smtClean="0"/>
              <a:t> </a:t>
            </a:r>
            <a:r>
              <a:rPr lang="fr-FR" sz="1100" dirty="0" err="1" smtClean="0"/>
              <a:t>from</a:t>
            </a:r>
            <a:r>
              <a:rPr lang="fr-FR" sz="1100" dirty="0" smtClean="0"/>
              <a:t> the GDP </a:t>
            </a:r>
            <a:r>
              <a:rPr lang="fr-FR" sz="1100" dirty="0" err="1" smtClean="0"/>
              <a:t>from</a:t>
            </a:r>
            <a:r>
              <a:rPr lang="fr-FR" sz="1100" dirty="0" smtClean="0"/>
              <a:t> the construction of the road;</a:t>
            </a:r>
          </a:p>
          <a:p>
            <a:pPr lvl="0"/>
            <a:r>
              <a:rPr lang="fr-FR" sz="1100" dirty="0" smtClean="0"/>
              <a:t>       -  ~650M$ of an  </a:t>
            </a:r>
            <a:r>
              <a:rPr lang="fr-FR" sz="1100" dirty="0" err="1" smtClean="0"/>
              <a:t>investment</a:t>
            </a:r>
            <a:r>
              <a:rPr lang="fr-FR" sz="1100" dirty="0" smtClean="0"/>
              <a:t> for the </a:t>
            </a:r>
            <a:r>
              <a:rPr lang="fr-FR" sz="1100" dirty="0" err="1" smtClean="0"/>
              <a:t>achievement</a:t>
            </a:r>
            <a:r>
              <a:rPr lang="fr-FR" sz="1100" dirty="0" smtClean="0"/>
              <a:t> of the road  </a:t>
            </a:r>
          </a:p>
          <a:p>
            <a:pPr lvl="0"/>
            <a:r>
              <a:rPr lang="fr-FR" sz="1100" dirty="0" smtClean="0"/>
              <a:t>            (</a:t>
            </a:r>
            <a:r>
              <a:rPr lang="fr-FR" sz="1100" dirty="0" err="1" smtClean="0"/>
              <a:t>estimate</a:t>
            </a:r>
            <a:r>
              <a:rPr lang="fr-FR" sz="1100" dirty="0" smtClean="0"/>
              <a:t>);</a:t>
            </a:r>
          </a:p>
          <a:p>
            <a:pPr lvl="0"/>
            <a:r>
              <a:rPr lang="fr-FR" sz="1100" dirty="0" smtClean="0"/>
              <a:t>       -  </a:t>
            </a:r>
            <a:r>
              <a:rPr lang="fr-FR" sz="1100" dirty="0" err="1" smtClean="0"/>
              <a:t>Profitability</a:t>
            </a:r>
            <a:r>
              <a:rPr lang="fr-FR" sz="1100" dirty="0" smtClean="0"/>
              <a:t> of the road for the State in~10 </a:t>
            </a:r>
            <a:r>
              <a:rPr lang="fr-FR" sz="1100" dirty="0" err="1" smtClean="0"/>
              <a:t>years</a:t>
            </a:r>
            <a:r>
              <a:rPr lang="fr-FR" sz="1100" dirty="0" smtClean="0"/>
              <a:t> , </a:t>
            </a:r>
            <a:r>
              <a:rPr lang="fr-FR" sz="1100" dirty="0" err="1" smtClean="0"/>
              <a:t>thanks</a:t>
            </a:r>
            <a:r>
              <a:rPr lang="fr-FR" sz="1100" dirty="0" smtClean="0"/>
              <a:t> to an </a:t>
            </a:r>
            <a:r>
              <a:rPr lang="fr-FR" sz="1100" dirty="0" err="1" smtClean="0"/>
              <a:t>additional</a:t>
            </a:r>
            <a:r>
              <a:rPr lang="fr-FR" sz="1100" dirty="0" smtClean="0"/>
              <a:t>  GDP  </a:t>
            </a:r>
            <a:r>
              <a:rPr lang="fr-FR" sz="1100" dirty="0" err="1" smtClean="0"/>
              <a:t>related</a:t>
            </a:r>
            <a:r>
              <a:rPr lang="fr-FR" sz="1100" dirty="0" smtClean="0"/>
              <a:t> to the transport of timber </a:t>
            </a:r>
            <a:r>
              <a:rPr lang="fr-FR" sz="1100" dirty="0" err="1" smtClean="0"/>
              <a:t>between</a:t>
            </a:r>
            <a:r>
              <a:rPr lang="fr-FR" sz="1100" dirty="0" smtClean="0"/>
              <a:t>  Ouesso and  Pointe‐Noire  by the </a:t>
            </a:r>
            <a:r>
              <a:rPr lang="fr-FR" sz="1100" dirty="0" err="1" smtClean="0"/>
              <a:t>Congolese</a:t>
            </a:r>
            <a:r>
              <a:rPr lang="fr-FR" sz="1100" dirty="0" smtClean="0"/>
              <a:t> </a:t>
            </a:r>
            <a:r>
              <a:rPr lang="fr-FR" sz="1100" dirty="0" err="1" smtClean="0"/>
              <a:t>enterprises</a:t>
            </a:r>
            <a:r>
              <a:rPr lang="fr-FR" sz="1100" dirty="0" smtClean="0"/>
              <a:t>  (vs. </a:t>
            </a:r>
            <a:r>
              <a:rPr lang="fr-FR" sz="1100" dirty="0" err="1" smtClean="0"/>
              <a:t>Cameroonian</a:t>
            </a:r>
            <a:r>
              <a:rPr lang="fr-FR" sz="1100" dirty="0" smtClean="0"/>
              <a:t> </a:t>
            </a:r>
            <a:r>
              <a:rPr lang="fr-FR" sz="1100" dirty="0" err="1" smtClean="0"/>
              <a:t>currently</a:t>
            </a:r>
            <a:r>
              <a:rPr lang="fr-FR" sz="1100" dirty="0" smtClean="0"/>
              <a:t>)</a:t>
            </a:r>
          </a:p>
          <a:p>
            <a:r>
              <a:rPr lang="fr-FR" sz="1100" b="1" dirty="0" smtClean="0"/>
              <a:t>Coffee and  </a:t>
            </a:r>
            <a:r>
              <a:rPr lang="fr-FR" sz="1100" b="1" dirty="0" err="1" smtClean="0"/>
              <a:t>cocoa</a:t>
            </a:r>
            <a:endParaRPr lang="fr-FR" sz="1100" dirty="0" smtClean="0"/>
          </a:p>
          <a:p>
            <a:pPr lvl="0"/>
            <a:r>
              <a:rPr lang="fr-FR" sz="1100" dirty="0" smtClean="0"/>
              <a:t>      -  Rise of the </a:t>
            </a:r>
            <a:r>
              <a:rPr lang="fr-FR" sz="1100" dirty="0" err="1" smtClean="0"/>
              <a:t>selling</a:t>
            </a:r>
            <a:r>
              <a:rPr lang="fr-FR" sz="1100" dirty="0" smtClean="0"/>
              <a:t> </a:t>
            </a:r>
            <a:r>
              <a:rPr lang="fr-FR" sz="1100" dirty="0" err="1" smtClean="0"/>
              <a:t>price</a:t>
            </a:r>
            <a:r>
              <a:rPr lang="fr-FR" sz="1100" dirty="0" smtClean="0"/>
              <a:t> of the bag of coffee and </a:t>
            </a:r>
            <a:r>
              <a:rPr lang="fr-FR" sz="1100" dirty="0" err="1" smtClean="0"/>
              <a:t>cocoa</a:t>
            </a:r>
            <a:r>
              <a:rPr lang="fr-FR" sz="1100" dirty="0" smtClean="0"/>
              <a:t>  by 4%   </a:t>
            </a:r>
          </a:p>
          <a:p>
            <a:pPr lvl="0"/>
            <a:r>
              <a:rPr lang="fr-FR" sz="1100" dirty="0" smtClean="0"/>
              <a:t>         a </a:t>
            </a:r>
            <a:r>
              <a:rPr lang="fr-FR" sz="1100" dirty="0" err="1" smtClean="0"/>
              <a:t>year</a:t>
            </a:r>
            <a:endParaRPr lang="fr-FR" sz="1100" dirty="0" smtClean="0"/>
          </a:p>
          <a:p>
            <a:pPr lvl="0"/>
            <a:r>
              <a:rPr lang="fr-FR" sz="1100" dirty="0" smtClean="0"/>
              <a:t>      -  Coffee: 10%  of the  </a:t>
            </a:r>
            <a:r>
              <a:rPr lang="fr-FR" sz="1100" dirty="0" err="1" smtClean="0"/>
              <a:t>rise</a:t>
            </a:r>
            <a:r>
              <a:rPr lang="fr-FR" sz="1100" dirty="0" smtClean="0"/>
              <a:t> of  volume per </a:t>
            </a:r>
            <a:r>
              <a:rPr lang="fr-FR" sz="1100" dirty="0" err="1" smtClean="0"/>
              <a:t>year</a:t>
            </a:r>
            <a:r>
              <a:rPr lang="fr-FR" sz="1100" dirty="0" smtClean="0"/>
              <a:t> in line </a:t>
            </a:r>
            <a:r>
              <a:rPr lang="fr-FR" sz="1100" dirty="0" err="1" smtClean="0"/>
              <a:t>with</a:t>
            </a:r>
            <a:r>
              <a:rPr lang="fr-FR" sz="1100" dirty="0" smtClean="0"/>
              <a:t>  the </a:t>
            </a:r>
            <a:r>
              <a:rPr lang="fr-FR" sz="1100" dirty="0" err="1" smtClean="0"/>
              <a:t>rise</a:t>
            </a:r>
            <a:r>
              <a:rPr lang="fr-FR" sz="1100" dirty="0" smtClean="0"/>
              <a:t> of </a:t>
            </a:r>
            <a:r>
              <a:rPr lang="fr-FR" sz="1100" dirty="0" err="1" smtClean="0"/>
              <a:t>small</a:t>
            </a:r>
            <a:r>
              <a:rPr lang="fr-FR" sz="1100" dirty="0" smtClean="0"/>
              <a:t> </a:t>
            </a:r>
            <a:r>
              <a:rPr lang="fr-FR" sz="1100" dirty="0" err="1" smtClean="0"/>
              <a:t>producers</a:t>
            </a:r>
            <a:r>
              <a:rPr lang="fr-FR" sz="1100" dirty="0" smtClean="0"/>
              <a:t> </a:t>
            </a:r>
            <a:r>
              <a:rPr lang="fr-FR" sz="1100" dirty="0" err="1" smtClean="0"/>
              <a:t>having</a:t>
            </a:r>
            <a:r>
              <a:rPr lang="fr-FR" sz="1100" dirty="0" smtClean="0"/>
              <a:t> been able to </a:t>
            </a:r>
            <a:r>
              <a:rPr lang="fr-FR" sz="1100" dirty="0" err="1" smtClean="0"/>
              <a:t>increase</a:t>
            </a:r>
            <a:r>
              <a:rPr lang="fr-FR" sz="1100" dirty="0" smtClean="0"/>
              <a:t> </a:t>
            </a:r>
            <a:r>
              <a:rPr lang="fr-FR" sz="1100" dirty="0" err="1" smtClean="0"/>
              <a:t>their</a:t>
            </a:r>
            <a:r>
              <a:rPr lang="fr-FR" sz="1100" dirty="0" smtClean="0"/>
              <a:t> production (</a:t>
            </a:r>
            <a:r>
              <a:rPr lang="fr-FR" sz="1100" dirty="0" err="1" smtClean="0"/>
              <a:t>from</a:t>
            </a:r>
            <a:r>
              <a:rPr lang="fr-FR" sz="1100" dirty="0" smtClean="0"/>
              <a:t>  </a:t>
            </a:r>
          </a:p>
          <a:p>
            <a:pPr lvl="0"/>
            <a:r>
              <a:rPr lang="fr-FR" sz="1100" dirty="0" smtClean="0"/>
              <a:t>         1991 to 2000, +17% </a:t>
            </a:r>
            <a:r>
              <a:rPr lang="fr-FR" sz="1100" dirty="0" err="1" smtClean="0"/>
              <a:t>p.a</a:t>
            </a:r>
            <a:r>
              <a:rPr lang="fr-FR" sz="1100" dirty="0" smtClean="0"/>
              <a:t>. for Liberia, +8% </a:t>
            </a:r>
            <a:r>
              <a:rPr lang="fr-FR" sz="1100" dirty="0" err="1" smtClean="0"/>
              <a:t>p.a</a:t>
            </a:r>
            <a:r>
              <a:rPr lang="fr-FR" sz="1100" dirty="0" smtClean="0"/>
              <a:t>. for Ghana, </a:t>
            </a:r>
          </a:p>
          <a:p>
            <a:pPr lvl="0"/>
            <a:r>
              <a:rPr lang="fr-FR" sz="1100" dirty="0" smtClean="0"/>
              <a:t>        +7% </a:t>
            </a:r>
            <a:r>
              <a:rPr lang="fr-FR" sz="1100" dirty="0" err="1" smtClean="0"/>
              <a:t>p.a</a:t>
            </a:r>
            <a:r>
              <a:rPr lang="fr-FR" sz="1100" dirty="0" smtClean="0"/>
              <a:t>. for Sierra Leone)</a:t>
            </a:r>
          </a:p>
          <a:p>
            <a:pPr lvl="0"/>
            <a:r>
              <a:rPr lang="fr-FR" sz="1100" dirty="0" smtClean="0"/>
              <a:t>     -  </a:t>
            </a:r>
            <a:r>
              <a:rPr lang="fr-FR" sz="1100" dirty="0" err="1" smtClean="0"/>
              <a:t>Cocoa</a:t>
            </a:r>
            <a:r>
              <a:rPr lang="fr-FR" sz="1100" dirty="0" smtClean="0"/>
              <a:t>: </a:t>
            </a:r>
            <a:r>
              <a:rPr lang="fr-FR" sz="1100" dirty="0" err="1" smtClean="0"/>
              <a:t>impossibility</a:t>
            </a:r>
            <a:r>
              <a:rPr lang="fr-FR" sz="1100" dirty="0" smtClean="0"/>
              <a:t> to </a:t>
            </a:r>
            <a:r>
              <a:rPr lang="fr-FR" sz="1100" dirty="0" err="1" smtClean="0"/>
              <a:t>industrialize</a:t>
            </a:r>
            <a:r>
              <a:rPr lang="fr-FR" sz="1100" dirty="0" smtClean="0"/>
              <a:t>  the </a:t>
            </a:r>
            <a:r>
              <a:rPr lang="fr-FR" sz="1100" dirty="0" err="1" smtClean="0"/>
              <a:t>field</a:t>
            </a:r>
            <a:r>
              <a:rPr lang="fr-FR" sz="1100" dirty="0" smtClean="0"/>
              <a:t>  </a:t>
            </a:r>
            <a:r>
              <a:rPr lang="fr-FR" sz="1100" dirty="0" err="1" smtClean="0"/>
              <a:t>limiting</a:t>
            </a:r>
            <a:r>
              <a:rPr lang="fr-FR" sz="1100" dirty="0" smtClean="0"/>
              <a:t> the </a:t>
            </a:r>
            <a:r>
              <a:rPr lang="fr-FR" sz="1100" dirty="0" err="1" smtClean="0"/>
              <a:t>growth</a:t>
            </a:r>
            <a:r>
              <a:rPr lang="fr-FR" sz="1100" dirty="0" smtClean="0"/>
              <a:t> in </a:t>
            </a:r>
          </a:p>
          <a:p>
            <a:pPr lvl="0"/>
            <a:r>
              <a:rPr lang="fr-FR" sz="1100" dirty="0" smtClean="0"/>
              <a:t>         volume to 10% per </a:t>
            </a:r>
            <a:r>
              <a:rPr lang="fr-FR" sz="1100" dirty="0" err="1" smtClean="0"/>
              <a:t>year</a:t>
            </a:r>
            <a:r>
              <a:rPr lang="fr-FR" sz="1100" dirty="0" smtClean="0"/>
              <a:t>, 95% of the production being </a:t>
            </a:r>
            <a:r>
              <a:rPr lang="fr-FR" sz="1100" dirty="0" err="1" smtClean="0"/>
              <a:t>done</a:t>
            </a:r>
            <a:r>
              <a:rPr lang="fr-FR" sz="1100" dirty="0" smtClean="0"/>
              <a:t>  by </a:t>
            </a:r>
            <a:r>
              <a:rPr lang="fr-FR" sz="1100" dirty="0" err="1" smtClean="0"/>
              <a:t>small</a:t>
            </a:r>
            <a:r>
              <a:rPr lang="fr-FR" sz="1100" dirty="0" smtClean="0"/>
              <a:t> </a:t>
            </a:r>
            <a:r>
              <a:rPr lang="fr-FR" sz="1100" dirty="0" err="1" smtClean="0"/>
              <a:t>farmers</a:t>
            </a:r>
            <a:r>
              <a:rPr lang="fr-FR" sz="1100" dirty="0" smtClean="0"/>
              <a:t>  in the </a:t>
            </a:r>
            <a:r>
              <a:rPr lang="fr-FR" sz="1100" dirty="0" err="1" smtClean="0"/>
              <a:t>farms</a:t>
            </a:r>
            <a:r>
              <a:rPr lang="fr-FR" sz="1100" dirty="0" smtClean="0"/>
              <a:t> </a:t>
            </a:r>
            <a:r>
              <a:rPr lang="fr-FR" sz="1100" dirty="0" err="1" smtClean="0"/>
              <a:t>from</a:t>
            </a:r>
            <a:r>
              <a:rPr lang="fr-FR" sz="1100" dirty="0" smtClean="0"/>
              <a:t>  </a:t>
            </a:r>
            <a:r>
              <a:rPr lang="fr-FR" sz="1100" dirty="0" smtClean="0"/>
              <a:t>2 to  5 hectares</a:t>
            </a:r>
          </a:p>
          <a:p>
            <a:endParaRPr lang="fr-FR" sz="1100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1198891"/>
            <a:ext cx="3288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accent2">
                    <a:lumMod val="75000"/>
                  </a:schemeClr>
                </a:solidFill>
              </a:rPr>
              <a:t>Part II</a:t>
            </a:r>
            <a:endParaRPr lang="fr-FR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596" y="2714620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Special Economic Zone of Brazzaville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4 BZV_Z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630" y="120967"/>
            <a:ext cx="8533088" cy="666561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2285992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The Special Economic Zone of Brazzaville covers a surface area of 164,100 hectares.</a:t>
            </a:r>
          </a:p>
          <a:p>
            <a:pPr algn="ctr"/>
            <a:endParaRPr lang="fr-FR" sz="3600" dirty="0"/>
          </a:p>
          <a:p>
            <a:pPr algn="ctr"/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03082" y="2721694"/>
            <a:ext cx="4945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latin typeface="Perpetua" pitchFamily="18" charset="0"/>
              </a:rPr>
              <a:t>Activities adopted </a:t>
            </a:r>
            <a:endParaRPr lang="fr-FR" sz="54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1 carte générale des Z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377" y="0"/>
            <a:ext cx="7265245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500042"/>
            <a:ext cx="8501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latin typeface="Perpetua" pitchFamily="18" charset="0"/>
            </a:endParaRPr>
          </a:p>
          <a:p>
            <a:r>
              <a:rPr lang="fr-FR" sz="2800" b="1" i="1" dirty="0" smtClean="0">
                <a:latin typeface="Perpetua" pitchFamily="18" charset="0"/>
              </a:rPr>
              <a:t>The first </a:t>
            </a:r>
            <a:r>
              <a:rPr lang="fr-FR" sz="2800" b="1" i="1" dirty="0">
                <a:latin typeface="Perpetua" pitchFamily="18" charset="0"/>
              </a:rPr>
              <a:t>Phase </a:t>
            </a:r>
            <a:r>
              <a:rPr lang="fr-FR" sz="2800" b="1" i="1" dirty="0" smtClean="0">
                <a:latin typeface="Perpetua" pitchFamily="18" charset="0"/>
              </a:rPr>
              <a:t> </a:t>
            </a:r>
            <a:r>
              <a:rPr lang="fr-FR" sz="2800" i="1" dirty="0" err="1" smtClean="0">
                <a:latin typeface="Perpetua" pitchFamily="18" charset="0"/>
              </a:rPr>
              <a:t>is</a:t>
            </a:r>
            <a:r>
              <a:rPr lang="fr-FR" sz="2800" i="1" dirty="0" smtClean="0">
                <a:latin typeface="Perpetua" pitchFamily="18" charset="0"/>
              </a:rPr>
              <a:t>  </a:t>
            </a:r>
            <a:r>
              <a:rPr lang="fr-FR" sz="2800" i="1" dirty="0" err="1" smtClean="0">
                <a:latin typeface="Perpetua" pitchFamily="18" charset="0"/>
              </a:rPr>
              <a:t>centered</a:t>
            </a:r>
            <a:r>
              <a:rPr lang="fr-FR" sz="2800" i="1" dirty="0" smtClean="0">
                <a:latin typeface="Perpetua" pitchFamily="18" charset="0"/>
              </a:rPr>
              <a:t> on :</a:t>
            </a:r>
          </a:p>
          <a:p>
            <a:r>
              <a:rPr lang="fr-FR" sz="2800" i="1" dirty="0" smtClean="0">
                <a:latin typeface="Perpetua" pitchFamily="18" charset="0"/>
              </a:rPr>
              <a:t> -   </a:t>
            </a:r>
            <a:r>
              <a:rPr lang="fr-FR" sz="2800" dirty="0" smtClean="0">
                <a:latin typeface="Perpetua" pitchFamily="18" charset="0"/>
              </a:rPr>
              <a:t>the </a:t>
            </a:r>
            <a:r>
              <a:rPr lang="fr-FR" sz="2800" dirty="0" err="1" smtClean="0">
                <a:latin typeface="Perpetua" pitchFamily="18" charset="0"/>
              </a:rPr>
              <a:t>revitalization</a:t>
            </a:r>
            <a:r>
              <a:rPr lang="fr-FR" sz="2800" dirty="0" smtClean="0">
                <a:latin typeface="Perpetua" pitchFamily="18" charset="0"/>
              </a:rPr>
              <a:t> of the palm </a:t>
            </a:r>
            <a:r>
              <a:rPr lang="fr-FR" sz="2800" dirty="0" err="1" smtClean="0">
                <a:latin typeface="Perpetua" pitchFamily="18" charset="0"/>
              </a:rPr>
              <a:t>grove</a:t>
            </a:r>
            <a:r>
              <a:rPr lang="fr-FR" sz="2800" dirty="0" smtClean="0">
                <a:latin typeface="Perpetua" pitchFamily="18" charset="0"/>
              </a:rPr>
              <a:t> (</a:t>
            </a:r>
            <a:r>
              <a:rPr lang="fr-FR" sz="2800" dirty="0" err="1" smtClean="0">
                <a:latin typeface="Perpetua" pitchFamily="18" charset="0"/>
              </a:rPr>
              <a:t>processing</a:t>
            </a:r>
            <a:r>
              <a:rPr lang="fr-FR" sz="2800" dirty="0" smtClean="0">
                <a:latin typeface="Perpetua" pitchFamily="18" charset="0"/>
              </a:rPr>
              <a:t> of the palm </a:t>
            </a:r>
            <a:r>
              <a:rPr lang="fr-FR" sz="2800" dirty="0" err="1" smtClean="0">
                <a:latin typeface="Perpetua" pitchFamily="18" charset="0"/>
              </a:rPr>
              <a:t>oil</a:t>
            </a:r>
            <a:r>
              <a:rPr lang="fr-FR" sz="2800" dirty="0" smtClean="0">
                <a:latin typeface="Perpetua" pitchFamily="18" charset="0"/>
              </a:rPr>
              <a:t>, in </a:t>
            </a:r>
            <a:r>
              <a:rPr lang="fr-FR" sz="2800" dirty="0" err="1" smtClean="0">
                <a:latin typeface="Perpetua" pitchFamily="18" charset="0"/>
              </a:rPr>
              <a:t>edible</a:t>
            </a:r>
            <a:r>
              <a:rPr lang="fr-FR" sz="2800" dirty="0" smtClean="0">
                <a:latin typeface="Perpetua" pitchFamily="18" charset="0"/>
              </a:rPr>
              <a:t> </a:t>
            </a:r>
            <a:r>
              <a:rPr lang="fr-FR" sz="2800" dirty="0" err="1" smtClean="0">
                <a:latin typeface="Perpetua" pitchFamily="18" charset="0"/>
              </a:rPr>
              <a:t>oil</a:t>
            </a:r>
            <a:r>
              <a:rPr lang="fr-FR" sz="2800" dirty="0" smtClean="0">
                <a:latin typeface="Perpetua" pitchFamily="18" charset="0"/>
              </a:rPr>
              <a:t> and soap);   </a:t>
            </a:r>
          </a:p>
          <a:p>
            <a:r>
              <a:rPr lang="fr-FR" sz="2800" dirty="0" smtClean="0">
                <a:latin typeface="Perpetua" pitchFamily="18" charset="0"/>
              </a:rPr>
              <a:t> -  </a:t>
            </a:r>
            <a:r>
              <a:rPr lang="fr-FR" sz="2800" dirty="0" err="1" smtClean="0">
                <a:latin typeface="Perpetua" pitchFamily="18" charset="0"/>
              </a:rPr>
              <a:t>gardening</a:t>
            </a:r>
            <a:r>
              <a:rPr lang="fr-FR" sz="2800" dirty="0" smtClean="0">
                <a:latin typeface="Perpetua" pitchFamily="18" charset="0"/>
              </a:rPr>
              <a:t> (</a:t>
            </a:r>
            <a:r>
              <a:rPr lang="fr-FR" sz="2800" dirty="0" err="1" smtClean="0">
                <a:latin typeface="Perpetua" pitchFamily="18" charset="0"/>
              </a:rPr>
              <a:t>flowers,fruits</a:t>
            </a:r>
            <a:r>
              <a:rPr lang="fr-FR" sz="2800" dirty="0" smtClean="0">
                <a:latin typeface="Perpetua" pitchFamily="18" charset="0"/>
              </a:rPr>
              <a:t> and </a:t>
            </a:r>
            <a:r>
              <a:rPr lang="fr-FR" sz="2800" dirty="0" err="1" smtClean="0">
                <a:latin typeface="Perpetua" pitchFamily="18" charset="0"/>
              </a:rPr>
              <a:t>vegetables</a:t>
            </a:r>
            <a:r>
              <a:rPr lang="fr-FR" sz="2800" dirty="0" smtClean="0">
                <a:latin typeface="Perpetua" pitchFamily="18" charset="0"/>
              </a:rPr>
              <a:t>)</a:t>
            </a:r>
          </a:p>
          <a:p>
            <a:r>
              <a:rPr lang="fr-FR" sz="2800" dirty="0" smtClean="0">
                <a:latin typeface="Perpetua" pitchFamily="18" charset="0"/>
              </a:rPr>
              <a:t> -   building </a:t>
            </a:r>
            <a:r>
              <a:rPr lang="fr-FR" sz="2800" dirty="0" err="1" smtClean="0">
                <a:latin typeface="Perpetua" pitchFamily="18" charset="0"/>
              </a:rPr>
              <a:t>materials</a:t>
            </a:r>
            <a:r>
              <a:rPr lang="fr-FR" sz="2800" dirty="0" smtClean="0">
                <a:latin typeface="Perpetua" pitchFamily="18" charset="0"/>
              </a:rPr>
              <a:t> (</a:t>
            </a:r>
            <a:r>
              <a:rPr lang="fr-FR" sz="2800" dirty="0" err="1" smtClean="0">
                <a:latin typeface="Perpetua" pitchFamily="18" charset="0"/>
              </a:rPr>
              <a:t>cement</a:t>
            </a:r>
            <a:r>
              <a:rPr lang="fr-FR" sz="2800" dirty="0" smtClean="0">
                <a:latin typeface="Perpetua" pitchFamily="18" charset="0"/>
              </a:rPr>
              <a:t>, </a:t>
            </a:r>
            <a:r>
              <a:rPr lang="fr-FR" sz="2800" dirty="0" err="1" smtClean="0">
                <a:latin typeface="Perpetua" pitchFamily="18" charset="0"/>
              </a:rPr>
              <a:t>rubble</a:t>
            </a:r>
            <a:r>
              <a:rPr lang="fr-FR" sz="2800" dirty="0" smtClean="0">
                <a:latin typeface="Perpetua" pitchFamily="18" charset="0"/>
              </a:rPr>
              <a:t>, bricks/ </a:t>
            </a:r>
            <a:r>
              <a:rPr lang="fr-FR" sz="2800" dirty="0" err="1" smtClean="0">
                <a:latin typeface="Perpetua" pitchFamily="18" charset="0"/>
              </a:rPr>
              <a:t>tiles</a:t>
            </a:r>
            <a:r>
              <a:rPr lang="fr-FR" sz="2800" dirty="0" smtClean="0">
                <a:latin typeface="Perpetua" pitchFamily="18" charset="0"/>
              </a:rPr>
              <a:t>) </a:t>
            </a:r>
          </a:p>
          <a:p>
            <a:r>
              <a:rPr lang="fr-FR" sz="2800" dirty="0" smtClean="0">
                <a:latin typeface="Perpetua" pitchFamily="18" charset="0"/>
              </a:rPr>
              <a:t> -   the </a:t>
            </a:r>
            <a:r>
              <a:rPr lang="fr-FR" sz="2800" dirty="0" err="1" smtClean="0">
                <a:latin typeface="Perpetua" pitchFamily="18" charset="0"/>
              </a:rPr>
              <a:t>logistics</a:t>
            </a:r>
            <a:r>
              <a:rPr lang="fr-FR" sz="2800" dirty="0" smtClean="0">
                <a:latin typeface="Perpetua" pitchFamily="18" charset="0"/>
              </a:rPr>
              <a:t> </a:t>
            </a:r>
            <a:r>
              <a:rPr lang="fr-FR" sz="2800" dirty="0">
                <a:latin typeface="Perpetua" pitchFamily="18" charset="0"/>
              </a:rPr>
              <a:t>(transport, </a:t>
            </a:r>
            <a:r>
              <a:rPr lang="fr-FR" sz="2800" dirty="0" smtClean="0">
                <a:latin typeface="Perpetua" pitchFamily="18" charset="0"/>
              </a:rPr>
              <a:t>packaging, </a:t>
            </a:r>
            <a:r>
              <a:rPr lang="fr-FR" sz="2800" dirty="0" err="1" smtClean="0">
                <a:latin typeface="Perpetua" pitchFamily="18" charset="0"/>
              </a:rPr>
              <a:t>stocking</a:t>
            </a:r>
            <a:r>
              <a:rPr lang="fr-FR" sz="2800" dirty="0" smtClean="0">
                <a:latin typeface="Perpetua" pitchFamily="18" charset="0"/>
              </a:rPr>
              <a:t>, </a:t>
            </a:r>
            <a:r>
              <a:rPr lang="fr-FR" sz="2800" dirty="0">
                <a:latin typeface="Perpetua" pitchFamily="18" charset="0"/>
              </a:rPr>
              <a:t>etc.) ;</a:t>
            </a:r>
          </a:p>
          <a:p>
            <a:endParaRPr lang="fr-FR" sz="2800" dirty="0" smtClean="0">
              <a:latin typeface="Perpetua" pitchFamily="18" charset="0"/>
            </a:endParaRPr>
          </a:p>
          <a:p>
            <a:r>
              <a:rPr lang="fr-FR" sz="2800" i="1" dirty="0" smtClean="0">
                <a:latin typeface="Perpetua" pitchFamily="18" charset="0"/>
              </a:rPr>
              <a:t> </a:t>
            </a:r>
            <a:r>
              <a:rPr lang="fr-FR" sz="2800" b="1" i="1" dirty="0" smtClean="0">
                <a:latin typeface="Perpetua" pitchFamily="18" charset="0"/>
              </a:rPr>
              <a:t>The second Phase  </a:t>
            </a:r>
            <a:r>
              <a:rPr lang="fr-FR" sz="2800" i="1" dirty="0" err="1" smtClean="0">
                <a:latin typeface="Perpetua" pitchFamily="18" charset="0"/>
              </a:rPr>
              <a:t>is</a:t>
            </a:r>
            <a:r>
              <a:rPr lang="fr-FR" sz="2800" i="1" dirty="0" smtClean="0">
                <a:latin typeface="Perpetua" pitchFamily="18" charset="0"/>
              </a:rPr>
              <a:t> </a:t>
            </a:r>
            <a:r>
              <a:rPr lang="fr-FR" sz="2800" i="1" dirty="0" err="1" smtClean="0">
                <a:latin typeface="Perpetua" pitchFamily="18" charset="0"/>
              </a:rPr>
              <a:t>centered</a:t>
            </a:r>
            <a:r>
              <a:rPr lang="fr-FR" sz="2800" i="1" dirty="0" smtClean="0">
                <a:latin typeface="Perpetua" pitchFamily="18" charset="0"/>
              </a:rPr>
              <a:t> on:</a:t>
            </a:r>
          </a:p>
          <a:p>
            <a:r>
              <a:rPr lang="fr-FR" sz="2800" i="1" dirty="0" smtClean="0">
                <a:latin typeface="Perpetua" pitchFamily="18" charset="0"/>
              </a:rPr>
              <a:t>-   </a:t>
            </a:r>
            <a:r>
              <a:rPr lang="fr-FR" sz="2800" dirty="0" smtClean="0">
                <a:latin typeface="Perpetua" pitchFamily="18" charset="0"/>
              </a:rPr>
              <a:t>The </a:t>
            </a:r>
            <a:r>
              <a:rPr lang="fr-FR" sz="2800" dirty="0" err="1" smtClean="0">
                <a:latin typeface="Perpetua" pitchFamily="18" charset="0"/>
              </a:rPr>
              <a:t>renewable</a:t>
            </a:r>
            <a:r>
              <a:rPr lang="fr-FR" sz="2800" dirty="0" smtClean="0">
                <a:latin typeface="Perpetua" pitchFamily="18" charset="0"/>
              </a:rPr>
              <a:t>  </a:t>
            </a:r>
            <a:r>
              <a:rPr lang="fr-FR" sz="2800" dirty="0" err="1">
                <a:latin typeface="Perpetua" pitchFamily="18" charset="0"/>
              </a:rPr>
              <a:t>e</a:t>
            </a:r>
            <a:r>
              <a:rPr lang="fr-FR" sz="2800" dirty="0" err="1" smtClean="0">
                <a:latin typeface="Perpetua" pitchFamily="18" charset="0"/>
              </a:rPr>
              <a:t>nergies</a:t>
            </a:r>
            <a:r>
              <a:rPr lang="fr-FR" sz="2800" dirty="0" smtClean="0">
                <a:latin typeface="Perpetua" pitchFamily="18" charset="0"/>
              </a:rPr>
              <a:t>  </a:t>
            </a:r>
            <a:r>
              <a:rPr lang="fr-FR" sz="2800" dirty="0" err="1" smtClean="0">
                <a:latin typeface="Perpetua" pitchFamily="18" charset="0"/>
              </a:rPr>
              <a:t>with</a:t>
            </a:r>
            <a:r>
              <a:rPr lang="fr-FR" sz="2800" dirty="0" smtClean="0">
                <a:latin typeface="Perpetua" pitchFamily="18" charset="0"/>
              </a:rPr>
              <a:t> the </a:t>
            </a:r>
            <a:r>
              <a:rPr lang="fr-FR" sz="2800" dirty="0">
                <a:latin typeface="Perpetua" pitchFamily="18" charset="0"/>
              </a:rPr>
              <a:t>production </a:t>
            </a:r>
            <a:r>
              <a:rPr lang="fr-FR" sz="2800" dirty="0" smtClean="0">
                <a:latin typeface="Perpetua" pitchFamily="18" charset="0"/>
              </a:rPr>
              <a:t>of bio </a:t>
            </a:r>
            <a:r>
              <a:rPr lang="fr-FR" sz="2800" dirty="0" err="1" smtClean="0">
                <a:latin typeface="Perpetua" pitchFamily="18" charset="0"/>
              </a:rPr>
              <a:t>ethanol</a:t>
            </a:r>
            <a:endParaRPr lang="fr-FR" sz="2800" dirty="0">
              <a:latin typeface="Perpetua" pitchFamily="18" charset="0"/>
            </a:endParaRPr>
          </a:p>
          <a:p>
            <a:r>
              <a:rPr lang="fr-FR" sz="2800" dirty="0" smtClean="0">
                <a:latin typeface="Perpetua" pitchFamily="18" charset="0"/>
              </a:rPr>
              <a:t>         </a:t>
            </a:r>
            <a:r>
              <a:rPr lang="fr-FR" sz="2800" dirty="0" err="1" smtClean="0">
                <a:latin typeface="Perpetua" pitchFamily="18" charset="0"/>
              </a:rPr>
              <a:t>from</a:t>
            </a:r>
            <a:r>
              <a:rPr lang="fr-FR" sz="2800" dirty="0" smtClean="0">
                <a:latin typeface="Perpetua" pitchFamily="18" charset="0"/>
              </a:rPr>
              <a:t> the </a:t>
            </a:r>
            <a:r>
              <a:rPr lang="fr-FR" sz="2800" dirty="0" err="1" smtClean="0">
                <a:latin typeface="Perpetua" pitchFamily="18" charset="0"/>
              </a:rPr>
              <a:t>sugar</a:t>
            </a:r>
            <a:r>
              <a:rPr lang="fr-FR" sz="2800" dirty="0" smtClean="0">
                <a:latin typeface="Perpetua" pitchFamily="18" charset="0"/>
              </a:rPr>
              <a:t> cane and the  </a:t>
            </a:r>
            <a:r>
              <a:rPr lang="fr-FR" sz="2800" dirty="0">
                <a:latin typeface="Perpetua" pitchFamily="18" charset="0"/>
              </a:rPr>
              <a:t>biodiesel </a:t>
            </a:r>
            <a:r>
              <a:rPr lang="fr-FR" sz="2800" dirty="0" err="1" smtClean="0">
                <a:latin typeface="Perpetua" pitchFamily="18" charset="0"/>
              </a:rPr>
              <a:t>from</a:t>
            </a:r>
            <a:r>
              <a:rPr lang="fr-FR" sz="2800" dirty="0" smtClean="0">
                <a:latin typeface="Perpetua" pitchFamily="18" charset="0"/>
              </a:rPr>
              <a:t> palm </a:t>
            </a:r>
            <a:r>
              <a:rPr lang="fr-FR" sz="2800" dirty="0" err="1" smtClean="0">
                <a:latin typeface="Perpetua" pitchFamily="18" charset="0"/>
              </a:rPr>
              <a:t>oil</a:t>
            </a:r>
            <a:r>
              <a:rPr lang="fr-FR" sz="2800" dirty="0" smtClean="0">
                <a:latin typeface="Perpetua" pitchFamily="18" charset="0"/>
              </a:rPr>
              <a:t> </a:t>
            </a:r>
            <a:r>
              <a:rPr lang="fr-FR" sz="2800" dirty="0">
                <a:latin typeface="Perpetua" pitchFamily="18" charset="0"/>
              </a:rPr>
              <a:t>;</a:t>
            </a:r>
          </a:p>
          <a:p>
            <a:r>
              <a:rPr lang="fr-FR" sz="2800" dirty="0">
                <a:latin typeface="Perpetua" pitchFamily="18" charset="0"/>
              </a:rPr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573884" y="2577678"/>
            <a:ext cx="5806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latin typeface="Franklin Gothic Book" pitchFamily="34" charset="0"/>
              </a:rPr>
              <a:t>Jobs Creation </a:t>
            </a:r>
            <a:endParaRPr lang="fr-FR" sz="54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8596" y="1214422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latin typeface="Perpetua" pitchFamily="18" charset="0"/>
              </a:rPr>
              <a:t>Potential</a:t>
            </a:r>
            <a:r>
              <a:rPr lang="fr-FR" sz="3200" b="1" dirty="0" smtClean="0">
                <a:latin typeface="Perpetua" pitchFamily="18" charset="0"/>
              </a:rPr>
              <a:t> jobs to </a:t>
            </a:r>
            <a:r>
              <a:rPr lang="fr-FR" sz="3200" b="1" dirty="0" err="1" smtClean="0">
                <a:latin typeface="Perpetua" pitchFamily="18" charset="0"/>
              </a:rPr>
              <a:t>create</a:t>
            </a:r>
            <a:r>
              <a:rPr lang="fr-FR" sz="3200" dirty="0" smtClean="0">
                <a:latin typeface="Perpetua" pitchFamily="18" charset="0"/>
              </a:rPr>
              <a:t>:</a:t>
            </a:r>
          </a:p>
          <a:p>
            <a:r>
              <a:rPr lang="fr-FR" sz="3200" dirty="0" smtClean="0">
                <a:latin typeface="Perpetua" pitchFamily="18" charset="0"/>
              </a:rPr>
              <a:t> -   21.000 jobs by2020 </a:t>
            </a:r>
            <a:r>
              <a:rPr lang="fr-FR" sz="3200" dirty="0">
                <a:latin typeface="Perpetua" pitchFamily="18" charset="0"/>
              </a:rPr>
              <a:t>(</a:t>
            </a:r>
            <a:r>
              <a:rPr lang="fr-FR" sz="3200" dirty="0" smtClean="0">
                <a:latin typeface="Perpetua" pitchFamily="18" charset="0"/>
              </a:rPr>
              <a:t>6.000 in </a:t>
            </a:r>
            <a:r>
              <a:rPr lang="fr-FR" sz="3200" dirty="0">
                <a:latin typeface="Perpetua" pitchFamily="18" charset="0"/>
              </a:rPr>
              <a:t>Brazzaville </a:t>
            </a:r>
            <a:r>
              <a:rPr lang="fr-FR" sz="3200" dirty="0" smtClean="0">
                <a:latin typeface="Perpetua" pitchFamily="18" charset="0"/>
              </a:rPr>
              <a:t>and 15.000 in the  </a:t>
            </a:r>
            <a:r>
              <a:rPr lang="fr-FR" sz="3200" dirty="0">
                <a:latin typeface="Perpetua" pitchFamily="18" charset="0"/>
              </a:rPr>
              <a:t>plantations 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catering</a:t>
            </a:r>
            <a:r>
              <a:rPr lang="fr-FR" sz="3200" dirty="0" smtClean="0">
                <a:latin typeface="Perpetua" pitchFamily="18" charset="0"/>
              </a:rPr>
              <a:t> the SEZ)</a:t>
            </a:r>
          </a:p>
          <a:p>
            <a:r>
              <a:rPr lang="fr-FR" sz="3200" dirty="0" smtClean="0">
                <a:latin typeface="Perpetua" pitchFamily="18" charset="0"/>
              </a:rPr>
              <a:t> -   43.000 jobs by 2030 (23.000 in Brazzaville, 20.000 in the  plantations), </a:t>
            </a:r>
            <a:r>
              <a:rPr lang="fr-FR" sz="3200" dirty="0" err="1" smtClean="0">
                <a:latin typeface="Perpetua" pitchFamily="18" charset="0"/>
              </a:rPr>
              <a:t>equals</a:t>
            </a:r>
            <a:r>
              <a:rPr lang="fr-FR" sz="3200" dirty="0" smtClean="0">
                <a:latin typeface="Perpetua" pitchFamily="18" charset="0"/>
              </a:rPr>
              <a:t> to more </a:t>
            </a:r>
            <a:r>
              <a:rPr lang="fr-FR" sz="3200" dirty="0" err="1" smtClean="0">
                <a:latin typeface="Perpetua" pitchFamily="18" charset="0"/>
              </a:rPr>
              <a:t>than</a:t>
            </a:r>
            <a:r>
              <a:rPr lang="fr-FR" sz="3200" dirty="0" smtClean="0">
                <a:latin typeface="Perpetua" pitchFamily="18" charset="0"/>
              </a:rPr>
              <a:t> the double of the </a:t>
            </a:r>
            <a:r>
              <a:rPr lang="fr-FR" sz="3200" dirty="0" err="1" smtClean="0">
                <a:latin typeface="Perpetua" pitchFamily="18" charset="0"/>
              </a:rPr>
              <a:t>current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formal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private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sector</a:t>
            </a:r>
            <a:r>
              <a:rPr lang="fr-FR" sz="3200" dirty="0" smtClean="0">
                <a:latin typeface="Perpetua" pitchFamily="18" charset="0"/>
              </a:rPr>
              <a:t>.</a:t>
            </a:r>
            <a:endParaRPr lang="fr-FR" sz="32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23728" y="246388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Perpetua" pitchFamily="18" charset="0"/>
              </a:rPr>
              <a:t>Investments</a:t>
            </a:r>
            <a:endParaRPr lang="fr-FR" sz="66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7158" y="285728"/>
            <a:ext cx="857256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latin typeface="Perpetua" pitchFamily="18" charset="0"/>
              </a:rPr>
              <a:t>Costs</a:t>
            </a:r>
          </a:p>
          <a:p>
            <a:r>
              <a:rPr lang="fr-FR" sz="2200" b="1" dirty="0" smtClean="0">
                <a:latin typeface="Perpetua" pitchFamily="18" charset="0"/>
              </a:rPr>
              <a:t> </a:t>
            </a:r>
            <a:r>
              <a:rPr lang="fr-FR" sz="2200" dirty="0" smtClean="0">
                <a:latin typeface="Perpetua" pitchFamily="18" charset="0"/>
              </a:rPr>
              <a:t> The initial </a:t>
            </a:r>
            <a:r>
              <a:rPr lang="fr-FR" sz="2200" dirty="0" err="1" smtClean="0">
                <a:latin typeface="Perpetua" pitchFamily="18" charset="0"/>
              </a:rPr>
              <a:t>investments</a:t>
            </a:r>
            <a:r>
              <a:rPr lang="fr-FR" sz="2200" dirty="0" smtClean="0">
                <a:latin typeface="Perpetua" pitchFamily="18" charset="0"/>
              </a:rPr>
              <a:t> to </a:t>
            </a:r>
            <a:r>
              <a:rPr lang="fr-FR" sz="2200" dirty="0" err="1" smtClean="0">
                <a:latin typeface="Perpetua" pitchFamily="18" charset="0"/>
              </a:rPr>
              <a:t>be</a:t>
            </a:r>
            <a:r>
              <a:rPr lang="fr-FR" sz="2200" dirty="0" smtClean="0">
                <a:latin typeface="Perpetua" pitchFamily="18" charset="0"/>
              </a:rPr>
              <a:t> </a:t>
            </a:r>
            <a:r>
              <a:rPr lang="fr-FR" sz="2200" dirty="0" err="1" smtClean="0">
                <a:latin typeface="Perpetua" pitchFamily="18" charset="0"/>
              </a:rPr>
              <a:t>taken</a:t>
            </a:r>
            <a:r>
              <a:rPr lang="fr-FR" sz="2200" dirty="0" smtClean="0">
                <a:latin typeface="Perpetua" pitchFamily="18" charset="0"/>
              </a:rPr>
              <a:t> in </a:t>
            </a:r>
            <a:r>
              <a:rPr lang="fr-FR" sz="2200" dirty="0">
                <a:latin typeface="Perpetua" pitchFamily="18" charset="0"/>
              </a:rPr>
              <a:t>charge </a:t>
            </a:r>
            <a:r>
              <a:rPr lang="fr-FR" sz="2200" dirty="0" smtClean="0">
                <a:latin typeface="Perpetua" pitchFamily="18" charset="0"/>
              </a:rPr>
              <a:t>for the </a:t>
            </a:r>
            <a:r>
              <a:rPr lang="fr-FR" sz="2200" dirty="0" err="1" smtClean="0">
                <a:latin typeface="Perpetua" pitchFamily="18" charset="0"/>
              </a:rPr>
              <a:t>industrial</a:t>
            </a:r>
            <a:r>
              <a:rPr lang="fr-FR" sz="2200" dirty="0" smtClean="0">
                <a:latin typeface="Perpetua" pitchFamily="18" charset="0"/>
              </a:rPr>
              <a:t> park of Brazzaville are </a:t>
            </a:r>
            <a:r>
              <a:rPr lang="fr-FR" sz="2200" dirty="0" err="1" smtClean="0">
                <a:latin typeface="Perpetua" pitchFamily="18" charset="0"/>
              </a:rPr>
              <a:t>estimated</a:t>
            </a:r>
            <a:r>
              <a:rPr lang="fr-FR" sz="2200" dirty="0" smtClean="0">
                <a:latin typeface="Perpetua" pitchFamily="18" charset="0"/>
              </a:rPr>
              <a:t> to 234 </a:t>
            </a:r>
            <a:r>
              <a:rPr lang="fr-FR" sz="2200" dirty="0" err="1" smtClean="0">
                <a:latin typeface="Perpetua" pitchFamily="18" charset="0"/>
              </a:rPr>
              <a:t>bn</a:t>
            </a:r>
            <a:r>
              <a:rPr lang="fr-FR" sz="2200" dirty="0" smtClean="0">
                <a:latin typeface="Perpetua" pitchFamily="18" charset="0"/>
              </a:rPr>
              <a:t> of CFAF </a:t>
            </a:r>
            <a:r>
              <a:rPr lang="fr-FR" sz="2200" dirty="0">
                <a:latin typeface="Perpetua" pitchFamily="18" charset="0"/>
              </a:rPr>
              <a:t>(350 M€) </a:t>
            </a:r>
            <a:r>
              <a:rPr lang="fr-FR" sz="2200" dirty="0" smtClean="0">
                <a:latin typeface="Perpetua" pitchFamily="18" charset="0"/>
              </a:rPr>
              <a:t>over </a:t>
            </a:r>
            <a:r>
              <a:rPr lang="fr-FR" sz="2200" dirty="0">
                <a:latin typeface="Perpetua" pitchFamily="18" charset="0"/>
              </a:rPr>
              <a:t>4 </a:t>
            </a:r>
            <a:r>
              <a:rPr lang="fr-FR" sz="2200" dirty="0" err="1" smtClean="0">
                <a:latin typeface="Perpetua" pitchFamily="18" charset="0"/>
              </a:rPr>
              <a:t>years</a:t>
            </a:r>
            <a:r>
              <a:rPr lang="fr-FR" sz="2200" dirty="0" smtClean="0">
                <a:latin typeface="Perpetua" pitchFamily="18" charset="0"/>
              </a:rPr>
              <a:t>, </a:t>
            </a:r>
            <a:r>
              <a:rPr lang="fr-FR" sz="2200" dirty="0" err="1" smtClean="0">
                <a:latin typeface="Perpetua" pitchFamily="18" charset="0"/>
              </a:rPr>
              <a:t>namely</a:t>
            </a:r>
            <a:r>
              <a:rPr lang="fr-FR" sz="2200" dirty="0" smtClean="0">
                <a:latin typeface="Perpetua" pitchFamily="18" charset="0"/>
              </a:rPr>
              <a:t> :</a:t>
            </a:r>
          </a:p>
          <a:p>
            <a:endParaRPr lang="fr-FR" sz="1000" dirty="0">
              <a:latin typeface="Perpetua" pitchFamily="18" charset="0"/>
            </a:endParaRPr>
          </a:p>
          <a:p>
            <a:r>
              <a:rPr lang="fr-FR" sz="2200" dirty="0">
                <a:latin typeface="Perpetua" pitchFamily="18" charset="0"/>
              </a:rPr>
              <a:t> </a:t>
            </a:r>
            <a:r>
              <a:rPr lang="fr-FR" sz="2200" dirty="0" smtClean="0">
                <a:latin typeface="Perpetua" pitchFamily="18" charset="0"/>
              </a:rPr>
              <a:t>-   58 </a:t>
            </a:r>
            <a:r>
              <a:rPr lang="fr-FR" sz="2200" dirty="0" err="1" smtClean="0">
                <a:latin typeface="Perpetua" pitchFamily="18" charset="0"/>
              </a:rPr>
              <a:t>bn</a:t>
            </a:r>
            <a:r>
              <a:rPr lang="fr-FR" sz="2200" dirty="0" smtClean="0">
                <a:latin typeface="Perpetua" pitchFamily="18" charset="0"/>
              </a:rPr>
              <a:t> of CFAF for the development of the park  of </a:t>
            </a:r>
            <a:r>
              <a:rPr lang="fr-FR" sz="2200" dirty="0">
                <a:latin typeface="Perpetua" pitchFamily="18" charset="0"/>
              </a:rPr>
              <a:t>622 hectares </a:t>
            </a:r>
            <a:r>
              <a:rPr lang="fr-FR" sz="2200" dirty="0" smtClean="0">
                <a:latin typeface="Perpetua" pitchFamily="18" charset="0"/>
              </a:rPr>
              <a:t>and the  </a:t>
            </a:r>
            <a:r>
              <a:rPr lang="fr-FR" sz="2200" dirty="0">
                <a:latin typeface="Perpetua" pitchFamily="18" charset="0"/>
              </a:rPr>
              <a:t>construction </a:t>
            </a:r>
            <a:r>
              <a:rPr lang="fr-FR" sz="2200" dirty="0" smtClean="0">
                <a:latin typeface="Perpetua" pitchFamily="18" charset="0"/>
              </a:rPr>
              <a:t>of 8  administrative buildings ;</a:t>
            </a:r>
          </a:p>
          <a:p>
            <a:endParaRPr lang="fr-FR" sz="1000" dirty="0">
              <a:latin typeface="Perpetua" pitchFamily="18" charset="0"/>
            </a:endParaRPr>
          </a:p>
          <a:p>
            <a:r>
              <a:rPr lang="fr-FR" sz="2200" dirty="0" smtClean="0">
                <a:latin typeface="Perpetua" pitchFamily="18" charset="0"/>
              </a:rPr>
              <a:t> -   55 </a:t>
            </a:r>
            <a:r>
              <a:rPr lang="fr-FR" sz="2200" dirty="0" err="1" smtClean="0">
                <a:latin typeface="Perpetua" pitchFamily="18" charset="0"/>
              </a:rPr>
              <a:t>bn</a:t>
            </a:r>
            <a:r>
              <a:rPr lang="fr-FR" sz="2200" dirty="0" smtClean="0">
                <a:latin typeface="Perpetua" pitchFamily="18" charset="0"/>
              </a:rPr>
              <a:t> of CFAF to put in place the network  </a:t>
            </a:r>
            <a:r>
              <a:rPr lang="fr-FR" sz="2200" dirty="0" err="1" smtClean="0">
                <a:latin typeface="Perpetua" pitchFamily="18" charset="0"/>
              </a:rPr>
              <a:t>at</a:t>
            </a:r>
            <a:r>
              <a:rPr lang="fr-FR" sz="2200" dirty="0" smtClean="0">
                <a:latin typeface="Perpetua" pitchFamily="18" charset="0"/>
              </a:rPr>
              <a:t> the international standards (</a:t>
            </a:r>
            <a:r>
              <a:rPr lang="fr-FR" sz="2200" dirty="0" err="1" smtClean="0">
                <a:latin typeface="Perpetua" pitchFamily="18" charset="0"/>
              </a:rPr>
              <a:t>pumping</a:t>
            </a:r>
            <a:r>
              <a:rPr lang="fr-FR" sz="2200" dirty="0" smtClean="0">
                <a:latin typeface="Perpetua" pitchFamily="18" charset="0"/>
              </a:rPr>
              <a:t> and water </a:t>
            </a:r>
            <a:r>
              <a:rPr lang="fr-FR" sz="2200" dirty="0" err="1" smtClean="0">
                <a:latin typeface="Perpetua" pitchFamily="18" charset="0"/>
              </a:rPr>
              <a:t>treatment</a:t>
            </a:r>
            <a:r>
              <a:rPr lang="fr-FR" sz="2200" dirty="0" smtClean="0">
                <a:latin typeface="Perpetua" pitchFamily="18" charset="0"/>
              </a:rPr>
              <a:t> and the </a:t>
            </a:r>
            <a:r>
              <a:rPr lang="fr-FR" sz="2200" dirty="0" err="1" smtClean="0">
                <a:latin typeface="Perpetua" pitchFamily="18" charset="0"/>
              </a:rPr>
              <a:t>connection</a:t>
            </a:r>
            <a:r>
              <a:rPr lang="fr-FR" sz="2200" dirty="0" smtClean="0">
                <a:latin typeface="Perpetua" pitchFamily="18" charset="0"/>
              </a:rPr>
              <a:t> to the national </a:t>
            </a:r>
            <a:r>
              <a:rPr lang="fr-FR" sz="2200" dirty="0" err="1" smtClean="0">
                <a:latin typeface="Perpetua" pitchFamily="18" charset="0"/>
              </a:rPr>
              <a:t>electric</a:t>
            </a:r>
            <a:r>
              <a:rPr lang="fr-FR" sz="2200" dirty="0" smtClean="0">
                <a:latin typeface="Perpetua" pitchFamily="18" charset="0"/>
              </a:rPr>
              <a:t> network);</a:t>
            </a:r>
          </a:p>
          <a:p>
            <a:endParaRPr lang="fr-FR" sz="1000" dirty="0">
              <a:latin typeface="Perpetua" pitchFamily="18" charset="0"/>
            </a:endParaRPr>
          </a:p>
          <a:p>
            <a:r>
              <a:rPr lang="fr-FR" sz="2200" dirty="0" smtClean="0">
                <a:latin typeface="Perpetua" pitchFamily="18" charset="0"/>
              </a:rPr>
              <a:t> -   120 </a:t>
            </a:r>
            <a:r>
              <a:rPr lang="fr-FR" sz="2200" dirty="0" err="1" smtClean="0">
                <a:latin typeface="Perpetua" pitchFamily="18" charset="0"/>
              </a:rPr>
              <a:t>bn</a:t>
            </a:r>
            <a:r>
              <a:rPr lang="fr-FR" sz="2200" dirty="0" smtClean="0">
                <a:latin typeface="Perpetua" pitchFamily="18" charset="0"/>
              </a:rPr>
              <a:t> of CFAF for the </a:t>
            </a:r>
            <a:r>
              <a:rPr lang="fr-FR" sz="2200" dirty="0">
                <a:latin typeface="Perpetua" pitchFamily="18" charset="0"/>
              </a:rPr>
              <a:t>construction </a:t>
            </a:r>
            <a:r>
              <a:rPr lang="fr-FR" sz="2200" dirty="0" smtClean="0">
                <a:latin typeface="Perpetua" pitchFamily="18" charset="0"/>
              </a:rPr>
              <a:t>of a block of 6.000 accommodations  </a:t>
            </a:r>
            <a:r>
              <a:rPr lang="fr-FR" sz="2200" dirty="0" err="1" smtClean="0">
                <a:latin typeface="Perpetua" pitchFamily="18" charset="0"/>
              </a:rPr>
              <a:t>expected</a:t>
            </a:r>
            <a:r>
              <a:rPr lang="fr-FR" sz="2200" dirty="0" smtClean="0">
                <a:latin typeface="Perpetua" pitchFamily="18" charset="0"/>
              </a:rPr>
              <a:t> </a:t>
            </a:r>
            <a:r>
              <a:rPr lang="fr-FR" sz="2200" dirty="0" smtClean="0">
                <a:latin typeface="Perpetua" pitchFamily="18" charset="0"/>
              </a:rPr>
              <a:t>to host the first  6.000 </a:t>
            </a:r>
            <a:r>
              <a:rPr lang="fr-FR" sz="2200" dirty="0" err="1" smtClean="0">
                <a:latin typeface="Perpetua" pitchFamily="18" charset="0"/>
              </a:rPr>
              <a:t>employees</a:t>
            </a:r>
            <a:r>
              <a:rPr lang="fr-FR" sz="2200" dirty="0" smtClean="0">
                <a:latin typeface="Perpetua" pitchFamily="18" charset="0"/>
              </a:rPr>
              <a:t> of the site and </a:t>
            </a:r>
            <a:r>
              <a:rPr lang="fr-FR" sz="2200" dirty="0" err="1" smtClean="0">
                <a:latin typeface="Perpetua" pitchFamily="18" charset="0"/>
              </a:rPr>
              <a:t>their</a:t>
            </a:r>
            <a:r>
              <a:rPr lang="fr-FR" sz="2200" dirty="0" smtClean="0">
                <a:latin typeface="Perpetua" pitchFamily="18" charset="0"/>
              </a:rPr>
              <a:t> </a:t>
            </a:r>
            <a:r>
              <a:rPr lang="fr-FR" sz="2200" dirty="0" err="1" smtClean="0">
                <a:latin typeface="Perpetua" pitchFamily="18" charset="0"/>
              </a:rPr>
              <a:t>families</a:t>
            </a:r>
            <a:r>
              <a:rPr lang="fr-FR" sz="2200" dirty="0" smtClean="0">
                <a:latin typeface="Perpetua" pitchFamily="18" charset="0"/>
              </a:rPr>
              <a:t> by  </a:t>
            </a:r>
            <a:r>
              <a:rPr lang="fr-FR" sz="2200" dirty="0">
                <a:latin typeface="Perpetua" pitchFamily="18" charset="0"/>
              </a:rPr>
              <a:t>2020 </a:t>
            </a:r>
            <a:r>
              <a:rPr lang="fr-FR" sz="2200" dirty="0" smtClean="0">
                <a:latin typeface="Perpetua" pitchFamily="18" charset="0"/>
              </a:rPr>
              <a:t>(a total of 30.000 </a:t>
            </a:r>
            <a:r>
              <a:rPr lang="fr-FR" sz="2200" dirty="0" err="1" smtClean="0">
                <a:latin typeface="Perpetua" pitchFamily="18" charset="0"/>
              </a:rPr>
              <a:t>persons</a:t>
            </a:r>
            <a:r>
              <a:rPr lang="fr-FR" sz="2200" dirty="0" smtClean="0">
                <a:latin typeface="Perpetua" pitchFamily="18" charset="0"/>
              </a:rPr>
              <a:t> living in and </a:t>
            </a:r>
            <a:r>
              <a:rPr lang="fr-FR" sz="2200" dirty="0" err="1" smtClean="0">
                <a:latin typeface="Perpetua" pitchFamily="18" charset="0"/>
              </a:rPr>
              <a:t>around</a:t>
            </a:r>
            <a:r>
              <a:rPr lang="fr-FR" sz="2200" dirty="0" smtClean="0">
                <a:latin typeface="Perpetua" pitchFamily="18" charset="0"/>
              </a:rPr>
              <a:t> the SEZ);</a:t>
            </a:r>
          </a:p>
          <a:p>
            <a:endParaRPr lang="fr-FR" sz="1000" dirty="0">
              <a:latin typeface="Perpetua" pitchFamily="18" charset="0"/>
            </a:endParaRPr>
          </a:p>
          <a:p>
            <a:r>
              <a:rPr lang="fr-FR" sz="2200" dirty="0">
                <a:latin typeface="Perpetua" pitchFamily="18" charset="0"/>
              </a:rPr>
              <a:t> </a:t>
            </a:r>
            <a:r>
              <a:rPr lang="fr-FR" sz="2200" dirty="0" smtClean="0">
                <a:latin typeface="Perpetua" pitchFamily="18" charset="0"/>
              </a:rPr>
              <a:t>-   The  Developer </a:t>
            </a:r>
            <a:r>
              <a:rPr lang="fr-FR" sz="2200" dirty="0" err="1" smtClean="0">
                <a:latin typeface="Perpetua" pitchFamily="18" charset="0"/>
              </a:rPr>
              <a:t>will</a:t>
            </a:r>
            <a:r>
              <a:rPr lang="fr-FR" sz="2200" dirty="0" smtClean="0">
                <a:latin typeface="Perpetua" pitchFamily="18" charset="0"/>
              </a:rPr>
              <a:t> </a:t>
            </a:r>
            <a:r>
              <a:rPr lang="fr-FR" sz="2200" dirty="0" err="1" smtClean="0">
                <a:latin typeface="Perpetua" pitchFamily="18" charset="0"/>
              </a:rPr>
              <a:t>generate</a:t>
            </a:r>
            <a:r>
              <a:rPr lang="fr-FR" sz="2200" dirty="0" smtClean="0">
                <a:latin typeface="Perpetua" pitchFamily="18" charset="0"/>
              </a:rPr>
              <a:t> </a:t>
            </a:r>
            <a:r>
              <a:rPr lang="fr-FR" sz="2200" dirty="0" err="1" smtClean="0">
                <a:latin typeface="Perpetua" pitchFamily="18" charset="0"/>
              </a:rPr>
              <a:t>also</a:t>
            </a:r>
            <a:r>
              <a:rPr lang="fr-FR" sz="2200" dirty="0" smtClean="0">
                <a:latin typeface="Perpetua" pitchFamily="18" charset="0"/>
              </a:rPr>
              <a:t> </a:t>
            </a:r>
            <a:r>
              <a:rPr lang="fr-FR" sz="2200" dirty="0" err="1" smtClean="0">
                <a:latin typeface="Perpetua" pitchFamily="18" charset="0"/>
              </a:rPr>
              <a:t>operational</a:t>
            </a:r>
            <a:r>
              <a:rPr lang="fr-FR" sz="2200" dirty="0" smtClean="0">
                <a:latin typeface="Perpetua" pitchFamily="18" charset="0"/>
              </a:rPr>
              <a:t> costs for the administrative services, the maintenance of networks and the water and power supply </a:t>
            </a:r>
            <a:r>
              <a:rPr lang="fr-FR" sz="2200" dirty="0" err="1" smtClean="0">
                <a:latin typeface="Perpetua" pitchFamily="18" charset="0"/>
              </a:rPr>
              <a:t>estimated</a:t>
            </a:r>
            <a:r>
              <a:rPr lang="fr-FR" sz="2200" dirty="0" smtClean="0">
                <a:latin typeface="Perpetua" pitchFamily="18" charset="0"/>
              </a:rPr>
              <a:t> to 13 </a:t>
            </a:r>
            <a:r>
              <a:rPr lang="fr-FR" sz="2200" dirty="0" err="1" smtClean="0">
                <a:latin typeface="Perpetua" pitchFamily="18" charset="0"/>
              </a:rPr>
              <a:t>bn</a:t>
            </a:r>
            <a:r>
              <a:rPr lang="fr-FR" sz="2200" dirty="0" smtClean="0">
                <a:latin typeface="Perpetua" pitchFamily="18" charset="0"/>
              </a:rPr>
              <a:t> of CFAF per </a:t>
            </a:r>
            <a:r>
              <a:rPr lang="fr-FR" sz="2200" dirty="0" err="1" smtClean="0">
                <a:latin typeface="Perpetua" pitchFamily="18" charset="0"/>
              </a:rPr>
              <a:t>year</a:t>
            </a:r>
            <a:r>
              <a:rPr lang="fr-FR" sz="2200" dirty="0" smtClean="0">
                <a:latin typeface="Perpetua" pitchFamily="18" charset="0"/>
              </a:rPr>
              <a:t>, on the </a:t>
            </a:r>
            <a:r>
              <a:rPr lang="fr-FR" sz="2200" dirty="0" err="1" smtClean="0">
                <a:latin typeface="Perpetua" pitchFamily="18" charset="0"/>
              </a:rPr>
              <a:t>average</a:t>
            </a:r>
            <a:r>
              <a:rPr lang="fr-FR" sz="2200" dirty="0" smtClean="0">
                <a:latin typeface="Perpetua" pitchFamily="18" charset="0"/>
              </a:rPr>
              <a:t>, </a:t>
            </a:r>
            <a:r>
              <a:rPr lang="fr-FR" sz="2200" dirty="0" err="1" smtClean="0">
                <a:latin typeface="Perpetua" pitchFamily="18" charset="0"/>
              </a:rPr>
              <a:t>between</a:t>
            </a:r>
            <a:r>
              <a:rPr lang="fr-FR" sz="2200" dirty="0" smtClean="0">
                <a:latin typeface="Perpetua" pitchFamily="18" charset="0"/>
              </a:rPr>
              <a:t> 2014 and 2030. </a:t>
            </a:r>
            <a:r>
              <a:rPr lang="fr-FR" sz="2200" dirty="0" err="1" smtClean="0">
                <a:latin typeface="Perpetua" pitchFamily="18" charset="0"/>
              </a:rPr>
              <a:t>These</a:t>
            </a:r>
            <a:r>
              <a:rPr lang="fr-FR" sz="2200" dirty="0" smtClean="0">
                <a:latin typeface="Perpetua" pitchFamily="18" charset="0"/>
              </a:rPr>
              <a:t> costs </a:t>
            </a:r>
            <a:r>
              <a:rPr lang="fr-FR" sz="2200" dirty="0" err="1" smtClean="0">
                <a:latin typeface="Perpetua" pitchFamily="18" charset="0"/>
              </a:rPr>
              <a:t>will</a:t>
            </a:r>
            <a:r>
              <a:rPr lang="fr-FR" sz="2200" dirty="0" smtClean="0">
                <a:latin typeface="Perpetua" pitchFamily="18" charset="0"/>
              </a:rPr>
              <a:t> </a:t>
            </a:r>
            <a:r>
              <a:rPr lang="fr-FR" sz="2200" dirty="0" err="1" smtClean="0">
                <a:latin typeface="Perpetua" pitchFamily="18" charset="0"/>
              </a:rPr>
              <a:t>partially</a:t>
            </a:r>
            <a:r>
              <a:rPr lang="fr-FR" sz="2200" dirty="0" smtClean="0">
                <a:latin typeface="Perpetua" pitchFamily="18" charset="0"/>
              </a:rPr>
              <a:t> </a:t>
            </a:r>
            <a:r>
              <a:rPr lang="fr-FR" sz="2200" dirty="0" err="1" smtClean="0">
                <a:latin typeface="Perpetua" pitchFamily="18" charset="0"/>
              </a:rPr>
              <a:t>be</a:t>
            </a:r>
            <a:r>
              <a:rPr lang="fr-FR" sz="2200" dirty="0" smtClean="0">
                <a:latin typeface="Perpetua" pitchFamily="18" charset="0"/>
              </a:rPr>
              <a:t> </a:t>
            </a:r>
            <a:r>
              <a:rPr lang="fr-FR" sz="2200" dirty="0" err="1" smtClean="0">
                <a:latin typeface="Perpetua" pitchFamily="18" charset="0"/>
              </a:rPr>
              <a:t>covered</a:t>
            </a:r>
            <a:r>
              <a:rPr lang="fr-FR" sz="2200" dirty="0" smtClean="0">
                <a:latin typeface="Perpetua" pitchFamily="18" charset="0"/>
              </a:rPr>
              <a:t> by the </a:t>
            </a:r>
            <a:r>
              <a:rPr lang="fr-FR" sz="2200" dirty="0" err="1" smtClean="0">
                <a:latin typeface="Perpetua" pitchFamily="18" charset="0"/>
              </a:rPr>
              <a:t>outcome</a:t>
            </a:r>
            <a:r>
              <a:rPr lang="fr-FR" sz="2200" dirty="0" smtClean="0">
                <a:latin typeface="Perpetua" pitchFamily="18" charset="0"/>
              </a:rPr>
              <a:t> </a:t>
            </a:r>
            <a:r>
              <a:rPr lang="fr-FR" sz="2200" dirty="0" err="1" smtClean="0">
                <a:latin typeface="Perpetua" pitchFamily="18" charset="0"/>
              </a:rPr>
              <a:t>related</a:t>
            </a:r>
            <a:r>
              <a:rPr lang="fr-FR" sz="2200" dirty="0" smtClean="0">
                <a:latin typeface="Perpetua" pitchFamily="18" charset="0"/>
              </a:rPr>
              <a:t> to the </a:t>
            </a:r>
            <a:r>
              <a:rPr lang="fr-FR" sz="2200" dirty="0" err="1" smtClean="0">
                <a:latin typeface="Perpetua" pitchFamily="18" charset="0"/>
              </a:rPr>
              <a:t>billing</a:t>
            </a:r>
            <a:r>
              <a:rPr lang="fr-FR" sz="2200" dirty="0" smtClean="0">
                <a:latin typeface="Perpetua" pitchFamily="18" charset="0"/>
              </a:rPr>
              <a:t> of services to the investors.</a:t>
            </a:r>
            <a:endParaRPr lang="fr-FR" sz="22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07704" y="2535318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Perpetua" pitchFamily="18" charset="0"/>
              </a:rPr>
              <a:t>Impact on the GDP</a:t>
            </a:r>
            <a:endParaRPr lang="fr-FR" sz="54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1472" y="1643050"/>
            <a:ext cx="78581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latin typeface="Perpetua" pitchFamily="18" charset="0"/>
              </a:rPr>
              <a:t>Potential</a:t>
            </a:r>
            <a:r>
              <a:rPr lang="fr-FR" sz="3200" b="1" dirty="0" smtClean="0">
                <a:latin typeface="Perpetua" pitchFamily="18" charset="0"/>
              </a:rPr>
              <a:t> GDP  to </a:t>
            </a:r>
            <a:r>
              <a:rPr lang="fr-FR" sz="3200" b="1" dirty="0" err="1" smtClean="0">
                <a:latin typeface="Perpetua" pitchFamily="18" charset="0"/>
              </a:rPr>
              <a:t>generate</a:t>
            </a:r>
            <a:endParaRPr lang="fr-FR" sz="3200" dirty="0" smtClean="0">
              <a:latin typeface="Perpetua" pitchFamily="18" charset="0"/>
            </a:endParaRPr>
          </a:p>
          <a:p>
            <a:endParaRPr lang="fr-FR" sz="1000" dirty="0" smtClean="0">
              <a:latin typeface="Perpetua" pitchFamily="18" charset="0"/>
            </a:endParaRPr>
          </a:p>
          <a:p>
            <a:pPr>
              <a:buFontTx/>
              <a:buChar char="-"/>
            </a:pPr>
            <a:r>
              <a:rPr lang="fr-FR" sz="3200" dirty="0" smtClean="0">
                <a:latin typeface="Perpetua" pitchFamily="18" charset="0"/>
              </a:rPr>
              <a:t> 0.7 </a:t>
            </a:r>
            <a:r>
              <a:rPr lang="fr-FR" sz="3200" dirty="0" err="1" smtClean="0">
                <a:latin typeface="Perpetua" pitchFamily="18" charset="0"/>
              </a:rPr>
              <a:t>bn</a:t>
            </a:r>
            <a:r>
              <a:rPr lang="fr-FR" sz="3200" dirty="0" smtClean="0">
                <a:latin typeface="Perpetua" pitchFamily="18" charset="0"/>
              </a:rPr>
              <a:t>$ US of direct GDP by 2020;</a:t>
            </a:r>
          </a:p>
          <a:p>
            <a:pPr>
              <a:buFontTx/>
              <a:buChar char="-"/>
            </a:pPr>
            <a:r>
              <a:rPr lang="fr-FR" sz="3200" dirty="0" smtClean="0">
                <a:latin typeface="Perpetua" pitchFamily="18" charset="0"/>
              </a:rPr>
              <a:t> 1.7 </a:t>
            </a:r>
            <a:r>
              <a:rPr lang="fr-FR" sz="3200" dirty="0" err="1" smtClean="0">
                <a:latin typeface="Perpetua" pitchFamily="18" charset="0"/>
              </a:rPr>
              <a:t>bn</a:t>
            </a:r>
            <a:r>
              <a:rPr lang="fr-FR" sz="3200" dirty="0" smtClean="0">
                <a:latin typeface="Perpetua" pitchFamily="18" charset="0"/>
              </a:rPr>
              <a:t>$ US  by2030 (</a:t>
            </a:r>
            <a:r>
              <a:rPr lang="fr-FR" sz="3200" dirty="0" err="1" smtClean="0">
                <a:latin typeface="Perpetua" pitchFamily="18" charset="0"/>
              </a:rPr>
              <a:t>either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>
                <a:latin typeface="Perpetua" pitchFamily="18" charset="0"/>
              </a:rPr>
              <a:t>~40% </a:t>
            </a:r>
            <a:r>
              <a:rPr lang="fr-FR" sz="3200" dirty="0" smtClean="0">
                <a:latin typeface="Perpetua" pitchFamily="18" charset="0"/>
              </a:rPr>
              <a:t>of the  </a:t>
            </a:r>
            <a:r>
              <a:rPr lang="fr-FR" sz="3200" dirty="0" err="1" smtClean="0">
                <a:latin typeface="Perpetua" pitchFamily="18" charset="0"/>
              </a:rPr>
              <a:t>current</a:t>
            </a:r>
            <a:r>
              <a:rPr lang="fr-FR" sz="3200" dirty="0" smtClean="0">
                <a:latin typeface="Perpetua" pitchFamily="18" charset="0"/>
              </a:rPr>
              <a:t> non </a:t>
            </a:r>
            <a:r>
              <a:rPr lang="fr-FR" sz="3200" dirty="0" err="1" smtClean="0">
                <a:latin typeface="Perpetua" pitchFamily="18" charset="0"/>
              </a:rPr>
              <a:t>oil</a:t>
            </a:r>
            <a:r>
              <a:rPr lang="fr-FR" sz="3200" dirty="0" smtClean="0">
                <a:latin typeface="Perpetua" pitchFamily="18" charset="0"/>
              </a:rPr>
              <a:t> GDP)</a:t>
            </a:r>
            <a:endParaRPr lang="fr-FR" sz="32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92122" y="2106722"/>
            <a:ext cx="6520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Perpetua" pitchFamily="18" charset="0"/>
              </a:rPr>
              <a:t>Impact on the </a:t>
            </a:r>
            <a:r>
              <a:rPr lang="fr-FR" sz="5400" dirty="0" err="1" smtClean="0">
                <a:latin typeface="Perpetua" pitchFamily="18" charset="0"/>
              </a:rPr>
              <a:t>growth</a:t>
            </a:r>
            <a:r>
              <a:rPr lang="fr-FR" sz="5400" dirty="0" smtClean="0">
                <a:latin typeface="Perpetua" pitchFamily="18" charset="0"/>
              </a:rPr>
              <a:t> of the </a:t>
            </a:r>
            <a:r>
              <a:rPr lang="fr-FR" sz="5400" dirty="0" err="1" smtClean="0">
                <a:latin typeface="Perpetua" pitchFamily="18" charset="0"/>
              </a:rPr>
              <a:t>urban</a:t>
            </a:r>
            <a:r>
              <a:rPr lang="fr-FR" sz="5400" dirty="0" smtClean="0">
                <a:latin typeface="Perpetua" pitchFamily="18" charset="0"/>
              </a:rPr>
              <a:t> population</a:t>
            </a:r>
            <a:endParaRPr lang="fr-FR" sz="54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8596" y="1071546"/>
            <a:ext cx="8286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Perpetua" pitchFamily="18" charset="0"/>
              </a:rPr>
              <a:t>Population :</a:t>
            </a:r>
            <a:endParaRPr lang="fr-FR" sz="3200" dirty="0" smtClean="0">
              <a:latin typeface="Perpetua" pitchFamily="18" charset="0"/>
            </a:endParaRPr>
          </a:p>
          <a:p>
            <a:r>
              <a:rPr lang="fr-FR" sz="3200" dirty="0">
                <a:latin typeface="Perpetua" pitchFamily="18" charset="0"/>
              </a:rPr>
              <a:t> </a:t>
            </a:r>
            <a:r>
              <a:rPr lang="fr-FR" sz="3200" dirty="0" smtClean="0">
                <a:latin typeface="Perpetua" pitchFamily="18" charset="0"/>
              </a:rPr>
              <a:t>-</a:t>
            </a:r>
            <a:r>
              <a:rPr lang="fr-FR" sz="3200" b="1" dirty="0" smtClean="0">
                <a:latin typeface="Perpetua" pitchFamily="18" charset="0"/>
              </a:rPr>
              <a:t> 30.000  </a:t>
            </a:r>
            <a:r>
              <a:rPr lang="fr-FR" sz="3200" b="1" dirty="0" err="1" smtClean="0">
                <a:latin typeface="Perpetua" pitchFamily="18" charset="0"/>
              </a:rPr>
              <a:t>inhabitants</a:t>
            </a:r>
            <a:r>
              <a:rPr lang="fr-FR" sz="3200" b="1" dirty="0" smtClean="0">
                <a:latin typeface="Perpetua" pitchFamily="18" charset="0"/>
              </a:rPr>
              <a:t> </a:t>
            </a:r>
            <a:r>
              <a:rPr lang="fr-FR" sz="3200" dirty="0" smtClean="0">
                <a:latin typeface="Perpetua" pitchFamily="18" charset="0"/>
              </a:rPr>
              <a:t> by</a:t>
            </a:r>
            <a:r>
              <a:rPr lang="fr-FR" sz="3200" b="1" dirty="0" smtClean="0">
                <a:latin typeface="Perpetua" pitchFamily="18" charset="0"/>
              </a:rPr>
              <a:t>2020</a:t>
            </a:r>
            <a:r>
              <a:rPr lang="fr-FR" sz="3200" dirty="0" smtClean="0">
                <a:latin typeface="Perpetua" pitchFamily="18" charset="0"/>
              </a:rPr>
              <a:t>;</a:t>
            </a:r>
            <a:endParaRPr lang="fr-FR" sz="3200" dirty="0">
              <a:latin typeface="Perpetua" pitchFamily="18" charset="0"/>
            </a:endParaRPr>
          </a:p>
          <a:p>
            <a:r>
              <a:rPr lang="fr-FR" sz="3200" dirty="0" smtClean="0">
                <a:latin typeface="Perpetua" pitchFamily="18" charset="0"/>
              </a:rPr>
              <a:t> - </a:t>
            </a:r>
            <a:r>
              <a:rPr lang="fr-FR" sz="3200" b="1" dirty="0" smtClean="0">
                <a:latin typeface="Perpetua" pitchFamily="18" charset="0"/>
              </a:rPr>
              <a:t>115.000 </a:t>
            </a:r>
            <a:r>
              <a:rPr lang="fr-FR" sz="3200" b="1" dirty="0" err="1" smtClean="0">
                <a:latin typeface="Perpetua" pitchFamily="18" charset="0"/>
              </a:rPr>
              <a:t>inhabitants</a:t>
            </a:r>
            <a:r>
              <a:rPr lang="fr-FR" sz="3200" b="1" dirty="0" smtClean="0">
                <a:latin typeface="Perpetua" pitchFamily="18" charset="0"/>
              </a:rPr>
              <a:t> </a:t>
            </a:r>
            <a:r>
              <a:rPr lang="fr-FR" sz="3200" dirty="0" smtClean="0">
                <a:latin typeface="Perpetua" pitchFamily="18" charset="0"/>
              </a:rPr>
              <a:t> by </a:t>
            </a:r>
            <a:r>
              <a:rPr lang="fr-FR" sz="3200" b="1" dirty="0" smtClean="0">
                <a:latin typeface="Perpetua" pitchFamily="18" charset="0"/>
              </a:rPr>
              <a:t>2030</a:t>
            </a:r>
            <a:r>
              <a:rPr lang="fr-FR" sz="3200" dirty="0" smtClean="0">
                <a:latin typeface="Perpetua" pitchFamily="18" charset="0"/>
              </a:rPr>
              <a:t> in </a:t>
            </a:r>
            <a:r>
              <a:rPr lang="fr-FR" sz="3200" dirty="0" err="1" smtClean="0">
                <a:latin typeface="Perpetua" pitchFamily="18" charset="0"/>
              </a:rPr>
              <a:t>adding</a:t>
            </a:r>
            <a:r>
              <a:rPr lang="fr-FR" sz="3200" dirty="0" smtClean="0">
                <a:latin typeface="Perpetua" pitchFamily="18" charset="0"/>
              </a:rPr>
              <a:t> the </a:t>
            </a:r>
            <a:r>
              <a:rPr lang="fr-FR" sz="3200" dirty="0" err="1" smtClean="0">
                <a:latin typeface="Perpetua" pitchFamily="18" charset="0"/>
              </a:rPr>
              <a:t>effects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derived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from</a:t>
            </a:r>
            <a:r>
              <a:rPr lang="fr-FR" sz="3200" dirty="0" smtClean="0">
                <a:latin typeface="Perpetua" pitchFamily="18" charset="0"/>
              </a:rPr>
              <a:t> the SEZ (services to the populations and to the </a:t>
            </a:r>
            <a:r>
              <a:rPr lang="fr-FR" sz="3200" dirty="0" err="1" smtClean="0">
                <a:latin typeface="Perpetua" pitchFamily="18" charset="0"/>
              </a:rPr>
              <a:t>enterprises</a:t>
            </a:r>
            <a:r>
              <a:rPr lang="fr-FR" sz="3200" dirty="0" smtClean="0">
                <a:latin typeface="Perpetua" pitchFamily="18" charset="0"/>
              </a:rPr>
              <a:t>, </a:t>
            </a:r>
            <a:r>
              <a:rPr lang="fr-FR" sz="3200" dirty="0" err="1" smtClean="0">
                <a:latin typeface="Perpetua" pitchFamily="18" charset="0"/>
              </a:rPr>
              <a:t>sub</a:t>
            </a:r>
            <a:r>
              <a:rPr lang="fr-FR" sz="3200" dirty="0" smtClean="0">
                <a:latin typeface="Perpetua" pitchFamily="18" charset="0"/>
              </a:rPr>
              <a:t> –</a:t>
            </a:r>
            <a:r>
              <a:rPr lang="fr-FR" sz="3200" dirty="0" err="1" smtClean="0">
                <a:latin typeface="Perpetua" pitchFamily="18" charset="0"/>
              </a:rPr>
              <a:t>contracting</a:t>
            </a:r>
            <a:r>
              <a:rPr lang="fr-FR" sz="3200" dirty="0" smtClean="0">
                <a:latin typeface="Perpetua" pitchFamily="18" charset="0"/>
              </a:rPr>
              <a:t>…) the </a:t>
            </a:r>
            <a:r>
              <a:rPr lang="fr-FR" sz="3200" dirty="0" err="1" smtClean="0">
                <a:latin typeface="Perpetua" pitchFamily="18" charset="0"/>
              </a:rPr>
              <a:t>demographic</a:t>
            </a:r>
            <a:r>
              <a:rPr lang="fr-FR" sz="3200" dirty="0" smtClean="0">
                <a:latin typeface="Perpetua" pitchFamily="18" charset="0"/>
              </a:rPr>
              <a:t> impact </a:t>
            </a:r>
            <a:r>
              <a:rPr lang="fr-FR" sz="3200" dirty="0" err="1" smtClean="0">
                <a:latin typeface="Perpetua" pitchFamily="18" charset="0"/>
              </a:rPr>
              <a:t>could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be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doubled</a:t>
            </a:r>
            <a:r>
              <a:rPr lang="fr-FR" sz="3200" dirty="0" smtClean="0">
                <a:latin typeface="Perpetua" pitchFamily="18" charset="0"/>
              </a:rPr>
              <a:t> and </a:t>
            </a:r>
            <a:r>
              <a:rPr lang="fr-FR" sz="3200" dirty="0" err="1" smtClean="0">
                <a:latin typeface="Perpetua" pitchFamily="18" charset="0"/>
              </a:rPr>
              <a:t>could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result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smtClean="0">
                <a:latin typeface="Perpetua" pitchFamily="18" charset="0"/>
              </a:rPr>
              <a:t>in the </a:t>
            </a:r>
            <a:r>
              <a:rPr lang="fr-FR" sz="3200" dirty="0" err="1" smtClean="0">
                <a:latin typeface="Perpetua" pitchFamily="18" charset="0"/>
              </a:rPr>
              <a:t>creation</a:t>
            </a:r>
            <a:r>
              <a:rPr lang="fr-FR" sz="3200" dirty="0" smtClean="0">
                <a:latin typeface="Perpetua" pitchFamily="18" charset="0"/>
              </a:rPr>
              <a:t> of a city of  </a:t>
            </a:r>
            <a:r>
              <a:rPr lang="fr-FR" sz="3200" b="1" dirty="0" smtClean="0">
                <a:latin typeface="Perpetua" pitchFamily="18" charset="0"/>
              </a:rPr>
              <a:t>250.000 </a:t>
            </a:r>
            <a:r>
              <a:rPr lang="fr-FR" sz="3200" b="1" dirty="0" err="1" smtClean="0">
                <a:latin typeface="Perpetua" pitchFamily="18" charset="0"/>
              </a:rPr>
              <a:t>inhabitants</a:t>
            </a:r>
            <a:r>
              <a:rPr lang="fr-FR" sz="3200" b="1" dirty="0" smtClean="0">
                <a:latin typeface="Perpetua" pitchFamily="18" charset="0"/>
              </a:rPr>
              <a:t> </a:t>
            </a:r>
            <a:r>
              <a:rPr lang="fr-FR" sz="3200" dirty="0" smtClean="0">
                <a:latin typeface="Perpetua" pitchFamily="18" charset="0"/>
              </a:rPr>
              <a:t>in the SEZ of Brazzaville.</a:t>
            </a:r>
            <a:endParaRPr lang="fr-FR" sz="32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85786" y="1285860"/>
            <a:ext cx="285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Perpetua" pitchFamily="18" charset="0"/>
              </a:rPr>
              <a:t>Part III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Perpetu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0034" y="2643182"/>
            <a:ext cx="7816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dirty="0" smtClean="0">
                <a:latin typeface="Perpetua" pitchFamily="18" charset="0"/>
              </a:rPr>
              <a:t>Special Economic Zone of Oyo/</a:t>
            </a:r>
            <a:r>
              <a:rPr lang="fr-FR" sz="3600" dirty="0" err="1" smtClean="0">
                <a:latin typeface="Perpetua" pitchFamily="18" charset="0"/>
              </a:rPr>
              <a:t>Ollombo</a:t>
            </a:r>
            <a:endParaRPr lang="fr-FR" sz="3600" dirty="0">
              <a:latin typeface="Perpetua" pitchFamily="18" charset="0"/>
            </a:endParaRPr>
          </a:p>
          <a:p>
            <a:endParaRPr lang="fr-FR" sz="3600" dirty="0">
              <a:latin typeface="Perpetua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1643051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Franklin Gothic Book" pitchFamily="34" charset="0"/>
              </a:rPr>
              <a:t>«  </a:t>
            </a:r>
            <a:r>
              <a:rPr lang="fr-FR" sz="3200" b="1" dirty="0" smtClean="0">
                <a:latin typeface="Franklin Gothic Book" pitchFamily="34" charset="0"/>
              </a:rPr>
              <a:t>Special Economic Zone »</a:t>
            </a:r>
            <a:r>
              <a:rPr lang="fr-FR" sz="3200" dirty="0" smtClean="0">
                <a:latin typeface="Franklin Gothic Book" pitchFamily="34" charset="0"/>
              </a:rPr>
              <a:t>  means a geographical space limited within the territory of the Republic of </a:t>
            </a:r>
            <a:r>
              <a:rPr lang="fr-FR" sz="3200" dirty="0" smtClean="0">
                <a:latin typeface="Franklin Gothic Book" pitchFamily="34" charset="0"/>
              </a:rPr>
              <a:t>Congo, </a:t>
            </a:r>
            <a:r>
              <a:rPr lang="fr-FR" sz="3200" dirty="0" smtClean="0">
                <a:latin typeface="Franklin Gothic Book" pitchFamily="34" charset="0"/>
              </a:rPr>
              <a:t>being a priority development </a:t>
            </a:r>
            <a:r>
              <a:rPr lang="fr-FR" sz="3200" dirty="0" smtClean="0">
                <a:latin typeface="Franklin Gothic Book" pitchFamily="34" charset="0"/>
              </a:rPr>
              <a:t>zone, </a:t>
            </a:r>
            <a:r>
              <a:rPr lang="fr-FR" sz="3200" dirty="0" smtClean="0">
                <a:latin typeface="Franklin Gothic Book" pitchFamily="34" charset="0"/>
              </a:rPr>
              <a:t>administered by a specific body of planning and development. </a:t>
            </a:r>
          </a:p>
          <a:p>
            <a:pPr algn="ctr"/>
            <a:endParaRPr lang="fr-FR" sz="3200" dirty="0">
              <a:latin typeface="Franklin Gothic Book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3 Aménagement du Parc d'Activité d'O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107"/>
            <a:ext cx="9144000" cy="544578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1472" y="2300109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Perpetua" pitchFamily="18" charset="0"/>
              </a:rPr>
              <a:t>The Special Economic Zone of Oyo/</a:t>
            </a:r>
            <a:r>
              <a:rPr lang="fr-FR" sz="3600" dirty="0" err="1" smtClean="0">
                <a:latin typeface="Perpetua" pitchFamily="18" charset="0"/>
              </a:rPr>
              <a:t>Ollombo</a:t>
            </a:r>
            <a:r>
              <a:rPr lang="fr-FR" sz="3600" dirty="0" smtClean="0">
                <a:latin typeface="Perpetua" pitchFamily="18" charset="0"/>
              </a:rPr>
              <a:t> covers a surface area of   760,318 hectares.</a:t>
            </a:r>
            <a:endParaRPr lang="fr-FR" sz="36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77940" y="2564904"/>
            <a:ext cx="4942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latin typeface="Perpetua" pitchFamily="18" charset="0"/>
              </a:rPr>
              <a:t>Activities adopted </a:t>
            </a:r>
            <a:endParaRPr lang="fr-FR" sz="54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7158" y="1214422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Perpetua" pitchFamily="18" charset="0"/>
              </a:rPr>
              <a:t>-  Production and revenue of  </a:t>
            </a:r>
            <a:r>
              <a:rPr lang="fr-FR" sz="3200" dirty="0" err="1" smtClean="0">
                <a:latin typeface="Perpetua" pitchFamily="18" charset="0"/>
              </a:rPr>
              <a:t>food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crops</a:t>
            </a:r>
            <a:r>
              <a:rPr lang="fr-FR" sz="3200" dirty="0" smtClean="0">
                <a:latin typeface="Perpetua" pitchFamily="18" charset="0"/>
              </a:rPr>
              <a:t>;</a:t>
            </a:r>
            <a:endParaRPr lang="fr-FR" sz="3200" dirty="0">
              <a:latin typeface="Perpetua" pitchFamily="18" charset="0"/>
            </a:endParaRPr>
          </a:p>
          <a:p>
            <a:r>
              <a:rPr lang="fr-FR" sz="3200" dirty="0" smtClean="0">
                <a:latin typeface="Perpetua" pitchFamily="18" charset="0"/>
              </a:rPr>
              <a:t> -  </a:t>
            </a:r>
            <a:r>
              <a:rPr lang="fr-FR" sz="3200" dirty="0" err="1" smtClean="0">
                <a:latin typeface="Perpetua" pitchFamily="18" charset="0"/>
              </a:rPr>
              <a:t>Farming</a:t>
            </a:r>
            <a:r>
              <a:rPr lang="fr-FR" sz="3200" dirty="0" smtClean="0">
                <a:latin typeface="Perpetua" pitchFamily="18" charset="0"/>
              </a:rPr>
              <a:t> of </a:t>
            </a:r>
            <a:r>
              <a:rPr lang="fr-FR" sz="3200" dirty="0" err="1" smtClean="0">
                <a:latin typeface="Perpetua" pitchFamily="18" charset="0"/>
              </a:rPr>
              <a:t>livestock</a:t>
            </a:r>
            <a:r>
              <a:rPr lang="fr-FR" sz="3200" dirty="0" smtClean="0">
                <a:latin typeface="Perpetua" pitchFamily="18" charset="0"/>
              </a:rPr>
              <a:t>;</a:t>
            </a:r>
            <a:endParaRPr lang="fr-FR" sz="3200" dirty="0">
              <a:latin typeface="Perpetua" pitchFamily="18" charset="0"/>
            </a:endParaRPr>
          </a:p>
          <a:p>
            <a:r>
              <a:rPr lang="fr-FR" sz="3200" dirty="0" smtClean="0">
                <a:latin typeface="Perpetua" pitchFamily="18" charset="0"/>
              </a:rPr>
              <a:t> -  </a:t>
            </a:r>
            <a:r>
              <a:rPr lang="fr-FR" sz="3200" dirty="0" err="1" smtClean="0">
                <a:latin typeface="Perpetua" pitchFamily="18" charset="0"/>
              </a:rPr>
              <a:t>Processing</a:t>
            </a:r>
            <a:r>
              <a:rPr lang="fr-FR" sz="3200" dirty="0" smtClean="0">
                <a:latin typeface="Perpetua" pitchFamily="18" charset="0"/>
              </a:rPr>
              <a:t> of agricultural </a:t>
            </a:r>
            <a:r>
              <a:rPr lang="fr-FR" sz="3200" dirty="0" err="1" smtClean="0">
                <a:latin typeface="Perpetua" pitchFamily="18" charset="0"/>
              </a:rPr>
              <a:t>products</a:t>
            </a:r>
            <a:r>
              <a:rPr lang="fr-FR" sz="3200" dirty="0" smtClean="0">
                <a:latin typeface="Perpetua" pitchFamily="18" charset="0"/>
              </a:rPr>
              <a:t> (</a:t>
            </a:r>
            <a:r>
              <a:rPr lang="fr-FR" sz="3200" dirty="0" err="1" smtClean="0">
                <a:latin typeface="Perpetua" pitchFamily="18" charset="0"/>
              </a:rPr>
              <a:t>edible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categories</a:t>
            </a:r>
            <a:r>
              <a:rPr lang="fr-FR" sz="3200" dirty="0" smtClean="0">
                <a:latin typeface="Perpetua" pitchFamily="18" charset="0"/>
              </a:rPr>
              <a:t>)    -   </a:t>
            </a:r>
            <a:r>
              <a:rPr lang="fr-FR" sz="3200" dirty="0" err="1" smtClean="0">
                <a:latin typeface="Perpetua" pitchFamily="18" charset="0"/>
              </a:rPr>
              <a:t>Processing</a:t>
            </a:r>
            <a:r>
              <a:rPr lang="fr-FR" sz="3200" dirty="0" smtClean="0">
                <a:latin typeface="Perpetua" pitchFamily="18" charset="0"/>
              </a:rPr>
              <a:t> of agricultural </a:t>
            </a:r>
            <a:r>
              <a:rPr lang="fr-FR" sz="3200" dirty="0" err="1" smtClean="0">
                <a:latin typeface="Perpetua" pitchFamily="18" charset="0"/>
              </a:rPr>
              <a:t>products</a:t>
            </a:r>
            <a:r>
              <a:rPr lang="fr-FR" sz="3200" dirty="0" smtClean="0">
                <a:latin typeface="Perpetua" pitchFamily="18" charset="0"/>
              </a:rPr>
              <a:t> (non </a:t>
            </a:r>
            <a:r>
              <a:rPr lang="fr-FR" sz="3200" dirty="0" err="1" smtClean="0">
                <a:latin typeface="Perpetua" pitchFamily="18" charset="0"/>
              </a:rPr>
              <a:t>edible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categories</a:t>
            </a:r>
            <a:r>
              <a:rPr lang="fr-FR" sz="3200" dirty="0" smtClean="0">
                <a:latin typeface="Perpetua" pitchFamily="18" charset="0"/>
              </a:rPr>
              <a:t>)</a:t>
            </a:r>
          </a:p>
          <a:p>
            <a:r>
              <a:rPr lang="fr-FR" sz="3200" dirty="0" smtClean="0">
                <a:latin typeface="Perpetua" pitchFamily="18" charset="0"/>
              </a:rPr>
              <a:t> -   </a:t>
            </a:r>
            <a:r>
              <a:rPr lang="fr-FR" sz="3200" dirty="0" err="1" smtClean="0">
                <a:latin typeface="Perpetua" pitchFamily="18" charset="0"/>
              </a:rPr>
              <a:t>Forestry</a:t>
            </a:r>
            <a:r>
              <a:rPr lang="fr-FR" sz="3200" dirty="0" smtClean="0">
                <a:latin typeface="Perpetua" pitchFamily="18" charset="0"/>
              </a:rPr>
              <a:t>;</a:t>
            </a:r>
          </a:p>
          <a:p>
            <a:r>
              <a:rPr lang="fr-FR" sz="3200" dirty="0" smtClean="0">
                <a:latin typeface="Perpetua" pitchFamily="18" charset="0"/>
              </a:rPr>
              <a:t> -   Fish </a:t>
            </a:r>
            <a:r>
              <a:rPr lang="fr-FR" sz="3200" dirty="0" err="1" smtClean="0">
                <a:latin typeface="Perpetua" pitchFamily="18" charset="0"/>
              </a:rPr>
              <a:t>farming</a:t>
            </a:r>
            <a:endParaRPr lang="fr-FR" sz="3200" dirty="0">
              <a:latin typeface="Perpetua" pitchFamily="18" charset="0"/>
            </a:endParaRPr>
          </a:p>
          <a:p>
            <a:r>
              <a:rPr lang="fr-FR" sz="3200" dirty="0" smtClean="0">
                <a:latin typeface="Perpetua" pitchFamily="18" charset="0"/>
              </a:rPr>
              <a:t> -   Commercial Services;</a:t>
            </a:r>
            <a:endParaRPr lang="fr-FR" sz="3200" dirty="0">
              <a:latin typeface="Perpetua" pitchFamily="18" charset="0"/>
            </a:endParaRPr>
          </a:p>
          <a:p>
            <a:r>
              <a:rPr lang="fr-FR" sz="3200" dirty="0" smtClean="0">
                <a:latin typeface="Perpetua" pitchFamily="18" charset="0"/>
              </a:rPr>
              <a:t> -   </a:t>
            </a:r>
            <a:r>
              <a:rPr lang="fr-FR" sz="3200" dirty="0" err="1" smtClean="0">
                <a:latin typeface="Perpetua" pitchFamily="18" charset="0"/>
              </a:rPr>
              <a:t>Tourism</a:t>
            </a:r>
            <a:r>
              <a:rPr lang="fr-FR" sz="3200" dirty="0" smtClean="0">
                <a:latin typeface="Perpetua" pitchFamily="18" charset="0"/>
              </a:rPr>
              <a:t>.</a:t>
            </a:r>
            <a:endParaRPr lang="fr-FR" sz="32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619672" y="2577678"/>
            <a:ext cx="5806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latin typeface="Franklin Gothic Book" pitchFamily="34" charset="0"/>
              </a:rPr>
              <a:t>Jobs Creation </a:t>
            </a:r>
            <a:endParaRPr lang="fr-FR" sz="54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7158" y="1928802"/>
            <a:ext cx="83582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 smtClean="0">
                <a:latin typeface="Perpetua" pitchFamily="18" charset="0"/>
              </a:rPr>
              <a:t>We</a:t>
            </a:r>
            <a:r>
              <a:rPr lang="fr-FR" sz="4400" dirty="0" smtClean="0">
                <a:latin typeface="Perpetua" pitchFamily="18" charset="0"/>
              </a:rPr>
              <a:t> </a:t>
            </a:r>
            <a:r>
              <a:rPr lang="fr-FR" sz="4400" dirty="0" err="1" smtClean="0">
                <a:latin typeface="Perpetua" pitchFamily="18" charset="0"/>
              </a:rPr>
              <a:t>estimate</a:t>
            </a:r>
            <a:r>
              <a:rPr lang="fr-FR" sz="4400" dirty="0" smtClean="0">
                <a:latin typeface="Perpetua" pitchFamily="18" charset="0"/>
              </a:rPr>
              <a:t> to 120.000, the </a:t>
            </a:r>
            <a:r>
              <a:rPr lang="fr-FR" sz="4400" dirty="0" err="1" smtClean="0">
                <a:latin typeface="Perpetua" pitchFamily="18" charset="0"/>
              </a:rPr>
              <a:t>number</a:t>
            </a:r>
            <a:r>
              <a:rPr lang="fr-FR" sz="4400" dirty="0" smtClean="0">
                <a:latin typeface="Perpetua" pitchFamily="18" charset="0"/>
              </a:rPr>
              <a:t> of   jobs to </a:t>
            </a:r>
            <a:r>
              <a:rPr lang="fr-FR" sz="4400" dirty="0" err="1" smtClean="0">
                <a:latin typeface="Perpetua" pitchFamily="18" charset="0"/>
              </a:rPr>
              <a:t>create</a:t>
            </a:r>
            <a:r>
              <a:rPr lang="fr-FR" sz="4400" dirty="0" smtClean="0">
                <a:latin typeface="Perpetua" pitchFamily="18" charset="0"/>
              </a:rPr>
              <a:t> by  2032,</a:t>
            </a:r>
          </a:p>
          <a:p>
            <a:pPr algn="ctr"/>
            <a:r>
              <a:rPr lang="fr-FR" sz="4400" dirty="0" err="1" smtClean="0">
                <a:latin typeface="Perpetua" pitchFamily="18" charset="0"/>
              </a:rPr>
              <a:t>Either</a:t>
            </a:r>
            <a:r>
              <a:rPr lang="fr-FR" sz="4400" dirty="0" smtClean="0">
                <a:latin typeface="Perpetua" pitchFamily="18" charset="0"/>
              </a:rPr>
              <a:t> ,on the </a:t>
            </a:r>
            <a:r>
              <a:rPr lang="fr-FR" sz="4400" dirty="0" err="1" smtClean="0">
                <a:latin typeface="Perpetua" pitchFamily="18" charset="0"/>
              </a:rPr>
              <a:t>average</a:t>
            </a:r>
            <a:r>
              <a:rPr lang="fr-FR" sz="4400" dirty="0" smtClean="0">
                <a:latin typeface="Perpetua" pitchFamily="18" charset="0"/>
              </a:rPr>
              <a:t>, 6500 jobs </a:t>
            </a:r>
            <a:r>
              <a:rPr lang="fr-FR" sz="4400" dirty="0" err="1" smtClean="0">
                <a:latin typeface="Perpetua" pitchFamily="18" charset="0"/>
              </a:rPr>
              <a:t>generated</a:t>
            </a:r>
            <a:r>
              <a:rPr lang="fr-FR" sz="4400" dirty="0" smtClean="0">
                <a:latin typeface="Perpetua" pitchFamily="18" charset="0"/>
              </a:rPr>
              <a:t> per </a:t>
            </a:r>
            <a:r>
              <a:rPr lang="fr-FR" sz="4400" dirty="0" err="1" smtClean="0">
                <a:latin typeface="Perpetua" pitchFamily="18" charset="0"/>
              </a:rPr>
              <a:t>year</a:t>
            </a:r>
            <a:r>
              <a:rPr lang="fr-FR" sz="4400" dirty="0" smtClean="0">
                <a:latin typeface="Perpetua" pitchFamily="18" charset="0"/>
              </a:rPr>
              <a:t>.</a:t>
            </a:r>
            <a:endParaRPr lang="fr-FR" sz="44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43042" y="2535318"/>
            <a:ext cx="6215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Perpetua" pitchFamily="18" charset="0"/>
              </a:rPr>
              <a:t>Investments</a:t>
            </a:r>
            <a:endParaRPr lang="fr-FR" sz="66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8596" y="1214422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erpetua" pitchFamily="18" charset="0"/>
              </a:rPr>
              <a:t>The </a:t>
            </a:r>
            <a:r>
              <a:rPr lang="fr-FR" sz="2800" dirty="0" err="1" smtClean="0">
                <a:latin typeface="Perpetua" pitchFamily="18" charset="0"/>
              </a:rPr>
              <a:t>Cost</a:t>
            </a:r>
            <a:r>
              <a:rPr lang="fr-FR" sz="2800" dirty="0" smtClean="0">
                <a:latin typeface="Perpetua" pitchFamily="18" charset="0"/>
              </a:rPr>
              <a:t> of the </a:t>
            </a:r>
            <a:r>
              <a:rPr lang="fr-FR" sz="2800" dirty="0" err="1" smtClean="0">
                <a:latin typeface="Perpetua" pitchFamily="18" charset="0"/>
              </a:rPr>
              <a:t>investments</a:t>
            </a:r>
            <a:r>
              <a:rPr lang="fr-FR" sz="2800" dirty="0" smtClean="0">
                <a:latin typeface="Perpetua" pitchFamily="18" charset="0"/>
              </a:rPr>
              <a:t> for the construction of the first phase  of infrastructures of the SEZ </a:t>
            </a:r>
            <a:r>
              <a:rPr lang="fr-FR" sz="2800" dirty="0" err="1" smtClean="0">
                <a:latin typeface="Perpetua" pitchFamily="18" charset="0"/>
              </a:rPr>
              <a:t>is</a:t>
            </a:r>
            <a:r>
              <a:rPr lang="fr-FR" sz="2800" dirty="0" smtClean="0">
                <a:latin typeface="Perpetua" pitchFamily="18" charset="0"/>
              </a:rPr>
              <a:t> </a:t>
            </a:r>
            <a:r>
              <a:rPr lang="fr-FR" sz="2800" dirty="0" err="1" smtClean="0">
                <a:latin typeface="Perpetua" pitchFamily="18" charset="0"/>
              </a:rPr>
              <a:t>evaluated</a:t>
            </a:r>
            <a:r>
              <a:rPr lang="fr-FR" sz="2800" dirty="0" smtClean="0">
                <a:latin typeface="Perpetua" pitchFamily="18" charset="0"/>
              </a:rPr>
              <a:t> to the </a:t>
            </a:r>
            <a:r>
              <a:rPr lang="fr-FR" sz="2800" dirty="0" err="1" smtClean="0">
                <a:latin typeface="Perpetua" pitchFamily="18" charset="0"/>
              </a:rPr>
              <a:t>amount</a:t>
            </a:r>
            <a:r>
              <a:rPr lang="fr-FR" sz="2800" dirty="0" smtClean="0">
                <a:latin typeface="Perpetua" pitchFamily="18" charset="0"/>
              </a:rPr>
              <a:t> of 234.030.655  US$  and </a:t>
            </a:r>
            <a:r>
              <a:rPr lang="fr-FR" sz="2800" dirty="0" err="1" smtClean="0">
                <a:latin typeface="Perpetua" pitchFamily="18" charset="0"/>
              </a:rPr>
              <a:t>concerns</a:t>
            </a:r>
            <a:r>
              <a:rPr lang="fr-FR" sz="2800" dirty="0" smtClean="0">
                <a:latin typeface="Perpetua" pitchFamily="18" charset="0"/>
              </a:rPr>
              <a:t> </a:t>
            </a:r>
            <a:r>
              <a:rPr lang="fr-FR" sz="2800" dirty="0" err="1" smtClean="0">
                <a:latin typeface="Perpetua" pitchFamily="18" charset="0"/>
              </a:rPr>
              <a:t>among</a:t>
            </a:r>
            <a:r>
              <a:rPr lang="fr-FR" sz="2800" dirty="0" smtClean="0">
                <a:latin typeface="Perpetua" pitchFamily="18" charset="0"/>
              </a:rPr>
              <a:t> </a:t>
            </a:r>
            <a:r>
              <a:rPr lang="fr-FR" sz="2800" dirty="0" err="1" smtClean="0">
                <a:latin typeface="Perpetua" pitchFamily="18" charset="0"/>
              </a:rPr>
              <a:t>other</a:t>
            </a:r>
            <a:r>
              <a:rPr lang="fr-FR" sz="2800" dirty="0" smtClean="0">
                <a:latin typeface="Perpetua" pitchFamily="18" charset="0"/>
              </a:rPr>
              <a:t> </a:t>
            </a:r>
            <a:r>
              <a:rPr lang="fr-FR" sz="2800" dirty="0" err="1" smtClean="0">
                <a:latin typeface="Perpetua" pitchFamily="18" charset="0"/>
              </a:rPr>
              <a:t>things</a:t>
            </a:r>
            <a:r>
              <a:rPr lang="fr-FR" sz="2800" dirty="0" smtClean="0">
                <a:latin typeface="Perpetua" pitchFamily="18" charset="0"/>
              </a:rPr>
              <a:t> : </a:t>
            </a:r>
          </a:p>
          <a:p>
            <a:r>
              <a:rPr lang="fr-FR" sz="2800" dirty="0">
                <a:latin typeface="Perpetua" pitchFamily="18" charset="0"/>
              </a:rPr>
              <a:t> </a:t>
            </a:r>
            <a:r>
              <a:rPr lang="fr-FR" sz="2800" dirty="0" smtClean="0">
                <a:latin typeface="Perpetua" pitchFamily="18" charset="0"/>
              </a:rPr>
              <a:t>-  the excavations;</a:t>
            </a:r>
          </a:p>
          <a:p>
            <a:r>
              <a:rPr lang="fr-FR" sz="2800" dirty="0">
                <a:latin typeface="Perpetua" pitchFamily="18" charset="0"/>
              </a:rPr>
              <a:t> </a:t>
            </a:r>
            <a:r>
              <a:rPr lang="fr-FR" sz="2800" dirty="0" smtClean="0">
                <a:latin typeface="Perpetua" pitchFamily="18" charset="0"/>
              </a:rPr>
              <a:t>-   the </a:t>
            </a:r>
            <a:r>
              <a:rPr lang="fr-FR" sz="2800" dirty="0" err="1" smtClean="0">
                <a:latin typeface="Perpetua" pitchFamily="18" charset="0"/>
              </a:rPr>
              <a:t>roads</a:t>
            </a:r>
            <a:r>
              <a:rPr lang="fr-FR" sz="2800" dirty="0" smtClean="0">
                <a:latin typeface="Perpetua" pitchFamily="18" charset="0"/>
              </a:rPr>
              <a:t>;</a:t>
            </a:r>
          </a:p>
          <a:p>
            <a:r>
              <a:rPr lang="fr-FR" sz="2800" dirty="0">
                <a:latin typeface="Perpetua" pitchFamily="18" charset="0"/>
              </a:rPr>
              <a:t> </a:t>
            </a:r>
            <a:r>
              <a:rPr lang="fr-FR" sz="2800" dirty="0" smtClean="0">
                <a:latin typeface="Perpetua" pitchFamily="18" charset="0"/>
              </a:rPr>
              <a:t>-  the </a:t>
            </a:r>
            <a:r>
              <a:rPr lang="fr-FR" sz="2800" dirty="0" err="1" smtClean="0">
                <a:latin typeface="Perpetua" pitchFamily="18" charset="0"/>
              </a:rPr>
              <a:t>upgrading</a:t>
            </a:r>
            <a:r>
              <a:rPr lang="fr-FR" sz="2800" dirty="0" smtClean="0">
                <a:latin typeface="Perpetua" pitchFamily="18" charset="0"/>
              </a:rPr>
              <a:t> of the water </a:t>
            </a:r>
            <a:r>
              <a:rPr lang="fr-FR" sz="2800" dirty="0" err="1" smtClean="0">
                <a:latin typeface="Perpetua" pitchFamily="18" charset="0"/>
              </a:rPr>
              <a:t>treatment</a:t>
            </a:r>
            <a:r>
              <a:rPr lang="fr-FR" sz="2800" dirty="0" smtClean="0">
                <a:latin typeface="Perpetua" pitchFamily="18" charset="0"/>
              </a:rPr>
              <a:t> unit in the City of Oyo;</a:t>
            </a:r>
          </a:p>
          <a:p>
            <a:r>
              <a:rPr lang="fr-FR" sz="2800" dirty="0">
                <a:latin typeface="Perpetua" pitchFamily="18" charset="0"/>
              </a:rPr>
              <a:t> </a:t>
            </a:r>
            <a:r>
              <a:rPr lang="fr-FR" sz="2800" dirty="0" smtClean="0">
                <a:latin typeface="Perpetua" pitchFamily="18" charset="0"/>
              </a:rPr>
              <a:t>-  the drainage of </a:t>
            </a:r>
            <a:r>
              <a:rPr lang="fr-FR" sz="2800" dirty="0" err="1" smtClean="0">
                <a:latin typeface="Perpetua" pitchFamily="18" charset="0"/>
              </a:rPr>
              <a:t>rain</a:t>
            </a:r>
            <a:r>
              <a:rPr lang="fr-FR" sz="2800" dirty="0" smtClean="0">
                <a:latin typeface="Perpetua" pitchFamily="18" charset="0"/>
              </a:rPr>
              <a:t> waters;</a:t>
            </a:r>
          </a:p>
          <a:p>
            <a:r>
              <a:rPr lang="fr-FR" sz="2800" dirty="0">
                <a:latin typeface="Perpetua" pitchFamily="18" charset="0"/>
              </a:rPr>
              <a:t> </a:t>
            </a:r>
            <a:r>
              <a:rPr lang="fr-FR" sz="2800" dirty="0" smtClean="0">
                <a:latin typeface="Perpetua" pitchFamily="18" charset="0"/>
              </a:rPr>
              <a:t>-   the </a:t>
            </a:r>
            <a:r>
              <a:rPr lang="fr-FR" sz="2800" dirty="0" err="1" smtClean="0">
                <a:latin typeface="Perpetua" pitchFamily="18" charset="0"/>
              </a:rPr>
              <a:t>sanitation</a:t>
            </a:r>
            <a:r>
              <a:rPr lang="fr-FR" sz="2800" dirty="0" smtClean="0">
                <a:latin typeface="Perpetua" pitchFamily="18" charset="0"/>
              </a:rPr>
              <a:t> etc. ...</a:t>
            </a:r>
            <a:endParaRPr lang="fr-FR" sz="28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48172" y="2577678"/>
            <a:ext cx="5588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Perpetua" pitchFamily="18" charset="0"/>
              </a:rPr>
              <a:t>Impact on the GDP</a:t>
            </a:r>
            <a:endParaRPr lang="fr-FR" sz="54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2143116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Perpetua" pitchFamily="18" charset="0"/>
              </a:rPr>
              <a:t>The GDP </a:t>
            </a:r>
            <a:r>
              <a:rPr lang="fr-FR" sz="3600" dirty="0" err="1" smtClean="0">
                <a:latin typeface="Perpetua" pitchFamily="18" charset="0"/>
              </a:rPr>
              <a:t>is</a:t>
            </a:r>
            <a:r>
              <a:rPr lang="fr-FR" sz="3600" dirty="0" smtClean="0">
                <a:latin typeface="Perpetua" pitchFamily="18" charset="0"/>
              </a:rPr>
              <a:t> </a:t>
            </a:r>
            <a:r>
              <a:rPr lang="fr-FR" sz="3600" dirty="0" err="1" smtClean="0">
                <a:latin typeface="Perpetua" pitchFamily="18" charset="0"/>
              </a:rPr>
              <a:t>evaluated</a:t>
            </a:r>
            <a:r>
              <a:rPr lang="fr-FR" sz="3600" dirty="0" smtClean="0">
                <a:latin typeface="Perpetua" pitchFamily="18" charset="0"/>
              </a:rPr>
              <a:t> to the tune of 1,528 billion of  US $ by 2032.</a:t>
            </a:r>
            <a:endParaRPr lang="fr-FR" sz="36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2783802" cy="732612"/>
          </a:xfrm>
        </p:spPr>
        <p:txBody>
          <a:bodyPr/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Part I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27584" y="2643182"/>
            <a:ext cx="76020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latin typeface="Franklin Gothic Book" pitchFamily="34" charset="0"/>
                <a:ea typeface="+mj-ea"/>
                <a:cs typeface="+mj-cs"/>
              </a:rPr>
              <a:t>Special Economic Zone of Ouesso</a:t>
            </a:r>
            <a:endParaRPr kumimoji="0" lang="fr-F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15616" y="1962706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Perpetua" pitchFamily="18" charset="0"/>
              </a:rPr>
              <a:t>Impact on the population </a:t>
            </a:r>
            <a:r>
              <a:rPr lang="fr-FR" sz="5400" dirty="0" err="1" smtClean="0">
                <a:latin typeface="Perpetua" pitchFamily="18" charset="0"/>
              </a:rPr>
              <a:t>growth</a:t>
            </a:r>
            <a:endParaRPr lang="fr-FR" sz="54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262759" y="1145772"/>
          <a:ext cx="6405585" cy="43714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5195"/>
                <a:gridCol w="2135195"/>
                <a:gridCol w="2135195"/>
              </a:tblGrid>
              <a:tr h="98827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Estimates</a:t>
                      </a:r>
                      <a:r>
                        <a:rPr lang="fr-FR" sz="2000" baseline="0" dirty="0" smtClean="0"/>
                        <a:t> of the</a:t>
                      </a:r>
                      <a:r>
                        <a:rPr lang="fr-FR" sz="2000" dirty="0" smtClean="0"/>
                        <a:t> population</a:t>
                      </a:r>
                      <a:endParaRPr lang="fr-FR" sz="2000" b="1" dirty="0"/>
                    </a:p>
                  </a:txBody>
                  <a:tcP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Phase 1 </a:t>
                      </a:r>
                    </a:p>
                    <a:p>
                      <a:pPr algn="ctr"/>
                      <a:r>
                        <a:rPr lang="fr-FR" sz="2000" dirty="0" smtClean="0"/>
                        <a:t>(1</a:t>
                      </a:r>
                      <a:r>
                        <a:rPr lang="fr-FR" sz="2000" baseline="0" dirty="0" smtClean="0"/>
                        <a:t> – 5 </a:t>
                      </a:r>
                      <a:r>
                        <a:rPr lang="fr-FR" sz="2000" baseline="0" dirty="0" err="1" smtClean="0"/>
                        <a:t>years</a:t>
                      </a:r>
                      <a:r>
                        <a:rPr lang="fr-FR" sz="2000" baseline="0" dirty="0" smtClean="0"/>
                        <a:t> )</a:t>
                      </a:r>
                      <a:endParaRPr lang="fr-FR" sz="2000" dirty="0" smtClean="0"/>
                    </a:p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Phase 4</a:t>
                      </a:r>
                    </a:p>
                    <a:p>
                      <a:pPr algn="ctr"/>
                      <a:r>
                        <a:rPr lang="fr-FR" sz="2000" dirty="0" smtClean="0"/>
                        <a:t>(16 – 20 </a:t>
                      </a:r>
                      <a:r>
                        <a:rPr lang="fr-FR" sz="2000" dirty="0" err="1" smtClean="0"/>
                        <a:t>years</a:t>
                      </a:r>
                      <a:r>
                        <a:rPr lang="fr-FR" sz="2000" dirty="0" smtClean="0"/>
                        <a:t>)</a:t>
                      </a:r>
                      <a:endParaRPr lang="fr-FR" sz="2000" b="1" dirty="0"/>
                    </a:p>
                  </a:txBody>
                  <a:tcPr>
                    <a:solidFill>
                      <a:srgbClr val="006699"/>
                    </a:solidFill>
                  </a:tcPr>
                </a:tc>
              </a:tr>
              <a:tr h="1581238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Resident</a:t>
                      </a:r>
                      <a:r>
                        <a:rPr lang="fr-FR" dirty="0" smtClean="0"/>
                        <a:t> Population </a:t>
                      </a:r>
                      <a:r>
                        <a:rPr lang="fr-FR" dirty="0" err="1" smtClean="0"/>
                        <a:t>estimated</a:t>
                      </a:r>
                      <a:r>
                        <a:rPr lang="fr-FR" dirty="0" smtClean="0"/>
                        <a:t> on</a:t>
                      </a:r>
                      <a:r>
                        <a:rPr lang="fr-FR" baseline="0" dirty="0" smtClean="0"/>
                        <a:t> the basis of  the </a:t>
                      </a:r>
                      <a:r>
                        <a:rPr lang="fr-FR" baseline="0" dirty="0" err="1" smtClean="0"/>
                        <a:t>natural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growth</a:t>
                      </a:r>
                      <a:r>
                        <a:rPr lang="fr-FR" baseline="0" dirty="0" smtClean="0"/>
                        <a:t> rate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45.566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67.359</a:t>
                      </a:r>
                      <a:endParaRPr lang="fr-FR" b="1" dirty="0"/>
                    </a:p>
                  </a:txBody>
                  <a:tcPr/>
                </a:tc>
              </a:tr>
              <a:tr h="69179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Migrant Population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52.677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243.493</a:t>
                      </a:r>
                      <a:endParaRPr lang="fr-FR" b="1" dirty="0"/>
                    </a:p>
                  </a:txBody>
                  <a:tcPr anchor="ctr"/>
                </a:tc>
              </a:tr>
              <a:tr h="691791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Casual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workers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31.911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3.986</a:t>
                      </a:r>
                      <a:endParaRPr lang="fr-FR" b="1" dirty="0"/>
                    </a:p>
                  </a:txBody>
                  <a:tcPr anchor="ctr"/>
                </a:tc>
              </a:tr>
              <a:tr h="40080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 Population 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130.154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314.838</a:t>
                      </a:r>
                      <a:endParaRPr lang="fr-FR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28662" y="1142984"/>
            <a:ext cx="3067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Perpetua" pitchFamily="18" charset="0"/>
              </a:rPr>
              <a:t>Part IV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Perpetua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99592" y="2714620"/>
            <a:ext cx="70985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latin typeface="Perpetua" pitchFamily="18" charset="0"/>
                <a:ea typeface="+mj-ea"/>
                <a:cs typeface="+mj-cs"/>
              </a:rPr>
              <a:t>Special Economic Zone of Pointe-Noire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5 site MPC - Socoga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4" y="474148"/>
            <a:ext cx="8858280" cy="5909703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8596" y="1662532"/>
            <a:ext cx="8143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Perpetua" pitchFamily="18" charset="0"/>
              </a:rPr>
              <a:t>The Special Economic Zone of Pointe-Noire covers a surface area of </a:t>
            </a:r>
            <a:r>
              <a:rPr lang="fr-FR" sz="4400" dirty="0">
                <a:latin typeface="Perpetua" pitchFamily="18" charset="0"/>
              </a:rPr>
              <a:t>3150 </a:t>
            </a:r>
            <a:r>
              <a:rPr lang="fr-FR" sz="4400" dirty="0" smtClean="0">
                <a:latin typeface="Perpetua" pitchFamily="18" charset="0"/>
              </a:rPr>
              <a:t>hectares.</a:t>
            </a:r>
            <a:endParaRPr lang="fr-FR" sz="44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1472" y="1214422"/>
            <a:ext cx="8072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Perpetua" pitchFamily="18" charset="0"/>
              </a:rPr>
              <a:t>The </a:t>
            </a:r>
            <a:r>
              <a:rPr lang="fr-FR" sz="4000" dirty="0" err="1" smtClean="0">
                <a:latin typeface="Perpetua" pitchFamily="18" charset="0"/>
              </a:rPr>
              <a:t>feasability</a:t>
            </a:r>
            <a:r>
              <a:rPr lang="fr-FR" sz="4000" dirty="0" smtClean="0">
                <a:latin typeface="Perpetua" pitchFamily="18" charset="0"/>
              </a:rPr>
              <a:t> </a:t>
            </a:r>
            <a:r>
              <a:rPr lang="fr-FR" sz="4000" dirty="0" err="1" smtClean="0">
                <a:latin typeface="Perpetua" pitchFamily="18" charset="0"/>
              </a:rPr>
              <a:t>studies</a:t>
            </a:r>
            <a:r>
              <a:rPr lang="fr-FR" sz="4000" dirty="0" smtClean="0">
                <a:latin typeface="Perpetua" pitchFamily="18" charset="0"/>
              </a:rPr>
              <a:t> of the Special Economic Zone of  Pointe-Noire, </a:t>
            </a:r>
            <a:r>
              <a:rPr lang="fr-FR" sz="4000" dirty="0" err="1" smtClean="0">
                <a:latin typeface="Perpetua" pitchFamily="18" charset="0"/>
              </a:rPr>
              <a:t>carried</a:t>
            </a:r>
            <a:r>
              <a:rPr lang="fr-FR" sz="4000" dirty="0" smtClean="0">
                <a:latin typeface="Perpetua" pitchFamily="18" charset="0"/>
              </a:rPr>
              <a:t> out by the </a:t>
            </a:r>
            <a:r>
              <a:rPr lang="fr-FR" sz="4000" dirty="0" err="1" smtClean="0">
                <a:latin typeface="Perpetua" pitchFamily="18" charset="0"/>
              </a:rPr>
              <a:t>Singaporean</a:t>
            </a:r>
            <a:r>
              <a:rPr lang="fr-FR" sz="4000" dirty="0" smtClean="0">
                <a:latin typeface="Perpetua" pitchFamily="18" charset="0"/>
              </a:rPr>
              <a:t> JURONG </a:t>
            </a:r>
            <a:r>
              <a:rPr lang="fr-FR" sz="4000" dirty="0" err="1" smtClean="0">
                <a:latin typeface="Perpetua" pitchFamily="18" charset="0"/>
              </a:rPr>
              <a:t>firm</a:t>
            </a:r>
            <a:r>
              <a:rPr lang="fr-FR" sz="4000" dirty="0" smtClean="0">
                <a:latin typeface="Perpetua" pitchFamily="18" charset="0"/>
              </a:rPr>
              <a:t> are </a:t>
            </a:r>
            <a:r>
              <a:rPr lang="fr-FR" sz="4000" dirty="0" err="1" smtClean="0">
                <a:latin typeface="Perpetua" pitchFamily="18" charset="0"/>
              </a:rPr>
              <a:t>still</a:t>
            </a:r>
            <a:r>
              <a:rPr lang="fr-FR" sz="4000" dirty="0" smtClean="0">
                <a:latin typeface="Perpetua" pitchFamily="18" charset="0"/>
              </a:rPr>
              <a:t> </a:t>
            </a:r>
            <a:r>
              <a:rPr lang="fr-FR" sz="4000" dirty="0" err="1" smtClean="0">
                <a:latin typeface="Perpetua" pitchFamily="18" charset="0"/>
              </a:rPr>
              <a:t>pending</a:t>
            </a:r>
            <a:r>
              <a:rPr lang="fr-FR" sz="4000" dirty="0" smtClean="0">
                <a:latin typeface="Perpetua" pitchFamily="18" charset="0"/>
              </a:rPr>
              <a:t>.</a:t>
            </a:r>
          </a:p>
          <a:p>
            <a:pPr algn="ctr"/>
            <a:r>
              <a:rPr lang="fr-FR" sz="4000" dirty="0" err="1" smtClean="0">
                <a:latin typeface="Perpetua" pitchFamily="18" charset="0"/>
              </a:rPr>
              <a:t>However</a:t>
            </a:r>
            <a:r>
              <a:rPr lang="fr-FR" sz="4000" dirty="0" smtClean="0">
                <a:latin typeface="Perpetua" pitchFamily="18" charset="0"/>
              </a:rPr>
              <a:t>, the </a:t>
            </a:r>
            <a:r>
              <a:rPr lang="fr-FR" sz="4000" dirty="0" err="1" smtClean="0">
                <a:latin typeface="Perpetua" pitchFamily="18" charset="0"/>
              </a:rPr>
              <a:t>market</a:t>
            </a:r>
            <a:r>
              <a:rPr lang="fr-FR" sz="4000" dirty="0" smtClean="0">
                <a:latin typeface="Perpetua" pitchFamily="18" charset="0"/>
              </a:rPr>
              <a:t> </a:t>
            </a:r>
            <a:r>
              <a:rPr lang="fr-FR" sz="4000" dirty="0" err="1" smtClean="0">
                <a:latin typeface="Perpetua" pitchFamily="18" charset="0"/>
              </a:rPr>
              <a:t>research</a:t>
            </a:r>
            <a:r>
              <a:rPr lang="fr-FR" sz="4000" dirty="0" smtClean="0">
                <a:latin typeface="Perpetua" pitchFamily="18" charset="0"/>
              </a:rPr>
              <a:t> proposes the </a:t>
            </a:r>
            <a:r>
              <a:rPr lang="fr-FR" sz="4000" dirty="0" err="1" smtClean="0">
                <a:latin typeface="Perpetua" pitchFamily="18" charset="0"/>
              </a:rPr>
              <a:t>following</a:t>
            </a:r>
            <a:r>
              <a:rPr lang="fr-FR" sz="4000" dirty="0" smtClean="0">
                <a:latin typeface="Perpetua" pitchFamily="18" charset="0"/>
              </a:rPr>
              <a:t> </a:t>
            </a:r>
            <a:r>
              <a:rPr lang="fr-FR" sz="4000" dirty="0" err="1" smtClean="0">
                <a:latin typeface="Perpetua" pitchFamily="18" charset="0"/>
              </a:rPr>
              <a:t>activities</a:t>
            </a:r>
            <a:r>
              <a:rPr lang="fr-FR" sz="4000" dirty="0" smtClean="0">
                <a:latin typeface="Perpetua" pitchFamily="18" charset="0"/>
              </a:rPr>
              <a:t>:  </a:t>
            </a:r>
            <a:endParaRPr lang="fr-FR" sz="40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03652" y="2577678"/>
            <a:ext cx="4872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latin typeface="Perpetua" pitchFamily="18" charset="0"/>
              </a:rPr>
              <a:t>Activities adopted </a:t>
            </a:r>
            <a:endParaRPr lang="fr-FR" sz="54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142852"/>
            <a:ext cx="814393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Calibri" pitchFamily="34" charset="0"/>
              <a:buChar char="–"/>
            </a:pPr>
            <a:r>
              <a:rPr lang="fr-FR" sz="3200" dirty="0" smtClean="0">
                <a:latin typeface="Perpetua" pitchFamily="18" charset="0"/>
              </a:rPr>
              <a:t>  The </a:t>
            </a:r>
            <a:r>
              <a:rPr lang="fr-FR" sz="3200" dirty="0" err="1" smtClean="0">
                <a:latin typeface="Perpetua" pitchFamily="18" charset="0"/>
              </a:rPr>
              <a:t>refined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oil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products</a:t>
            </a:r>
            <a:r>
              <a:rPr lang="fr-FR" sz="3200" dirty="0">
                <a:latin typeface="Perpetua" pitchFamily="18" charset="0"/>
              </a:rPr>
              <a:t> ;</a:t>
            </a:r>
          </a:p>
          <a:p>
            <a:pPr lvl="0">
              <a:buFont typeface="Calibri" pitchFamily="34" charset="0"/>
              <a:buChar char="–"/>
            </a:pPr>
            <a:r>
              <a:rPr lang="fr-FR" sz="3200" dirty="0" smtClean="0">
                <a:latin typeface="Perpetua" pitchFamily="18" charset="0"/>
              </a:rPr>
              <a:t>  the </a:t>
            </a:r>
            <a:r>
              <a:rPr lang="fr-FR" sz="3200" dirty="0" err="1" smtClean="0">
                <a:latin typeface="Perpetua" pitchFamily="18" charset="0"/>
              </a:rPr>
              <a:t>metals</a:t>
            </a:r>
            <a:r>
              <a:rPr lang="fr-FR" sz="3200" dirty="0" smtClean="0">
                <a:latin typeface="Perpetua" pitchFamily="18" charset="0"/>
              </a:rPr>
              <a:t> and the engineering;</a:t>
            </a:r>
            <a:endParaRPr lang="fr-FR" sz="3200" dirty="0">
              <a:latin typeface="Perpetua" pitchFamily="18" charset="0"/>
            </a:endParaRPr>
          </a:p>
          <a:p>
            <a:pPr lvl="0">
              <a:buFont typeface="Calibri" pitchFamily="34" charset="0"/>
              <a:buChar char="–"/>
            </a:pPr>
            <a:r>
              <a:rPr lang="fr-FR" sz="3200" dirty="0" smtClean="0">
                <a:latin typeface="Perpetua" pitchFamily="18" charset="0"/>
              </a:rPr>
              <a:t>  the </a:t>
            </a:r>
            <a:r>
              <a:rPr lang="fr-FR" sz="3200" dirty="0" err="1" smtClean="0">
                <a:latin typeface="Perpetua" pitchFamily="18" charset="0"/>
              </a:rPr>
              <a:t>chemical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products</a:t>
            </a:r>
            <a:r>
              <a:rPr lang="fr-FR" sz="3200" dirty="0">
                <a:latin typeface="Perpetua" pitchFamily="18" charset="0"/>
              </a:rPr>
              <a:t> ;</a:t>
            </a:r>
          </a:p>
          <a:p>
            <a:pPr lvl="0">
              <a:buFont typeface="Calibri" pitchFamily="34" charset="0"/>
              <a:buChar char="–"/>
            </a:pPr>
            <a:r>
              <a:rPr lang="fr-FR" sz="3200" dirty="0" smtClean="0">
                <a:latin typeface="Perpetua" pitchFamily="18" charset="0"/>
              </a:rPr>
              <a:t>  the </a:t>
            </a:r>
            <a:r>
              <a:rPr lang="fr-FR" sz="3200" dirty="0" err="1" smtClean="0">
                <a:latin typeface="Perpetua" pitchFamily="18" charset="0"/>
              </a:rPr>
              <a:t>food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industry</a:t>
            </a:r>
            <a:r>
              <a:rPr lang="fr-FR" sz="3200" dirty="0" smtClean="0">
                <a:latin typeface="Perpetua" pitchFamily="18" charset="0"/>
              </a:rPr>
              <a:t> and the </a:t>
            </a:r>
            <a:r>
              <a:rPr lang="fr-FR" sz="3200" dirty="0" err="1" smtClean="0">
                <a:latin typeface="Perpetua" pitchFamily="18" charset="0"/>
              </a:rPr>
              <a:t>beverages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>
                <a:latin typeface="Perpetua" pitchFamily="18" charset="0"/>
              </a:rPr>
              <a:t> ;</a:t>
            </a:r>
          </a:p>
          <a:p>
            <a:pPr lvl="0">
              <a:buFont typeface="Calibri" pitchFamily="34" charset="0"/>
              <a:buChar char="–"/>
            </a:pPr>
            <a:r>
              <a:rPr lang="fr-FR" sz="3200" dirty="0" smtClean="0">
                <a:latin typeface="Perpetua" pitchFamily="18" charset="0"/>
              </a:rPr>
              <a:t>  the non </a:t>
            </a:r>
            <a:r>
              <a:rPr lang="fr-FR" sz="3200" dirty="0" err="1" smtClean="0">
                <a:latin typeface="Perpetua" pitchFamily="18" charset="0"/>
              </a:rPr>
              <a:t>metallic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mineral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products</a:t>
            </a:r>
            <a:r>
              <a:rPr lang="fr-FR" sz="3200" dirty="0">
                <a:latin typeface="Perpetua" pitchFamily="18" charset="0"/>
              </a:rPr>
              <a:t> ;</a:t>
            </a:r>
          </a:p>
          <a:p>
            <a:pPr lvl="0">
              <a:buFont typeface="Calibri" pitchFamily="34" charset="0"/>
              <a:buChar char="–"/>
            </a:pPr>
            <a:r>
              <a:rPr lang="fr-FR" sz="3200" dirty="0" smtClean="0">
                <a:latin typeface="Perpetua" pitchFamily="18" charset="0"/>
              </a:rPr>
              <a:t>  the timber and the </a:t>
            </a:r>
            <a:r>
              <a:rPr lang="fr-FR" sz="3200" dirty="0" err="1" smtClean="0">
                <a:latin typeface="Perpetua" pitchFamily="18" charset="0"/>
              </a:rPr>
              <a:t>wood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derived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products</a:t>
            </a:r>
            <a:r>
              <a:rPr lang="fr-FR" sz="3200" dirty="0" smtClean="0">
                <a:latin typeface="Perpetua" pitchFamily="18" charset="0"/>
              </a:rPr>
              <a:t>;</a:t>
            </a:r>
            <a:endParaRPr lang="fr-FR" sz="3200" dirty="0">
              <a:latin typeface="Perpetua" pitchFamily="18" charset="0"/>
            </a:endParaRPr>
          </a:p>
          <a:p>
            <a:pPr lvl="0">
              <a:buFont typeface="Calibri" pitchFamily="34" charset="0"/>
              <a:buChar char="–"/>
            </a:pPr>
            <a:r>
              <a:rPr lang="fr-FR" sz="3200" dirty="0" smtClean="0">
                <a:latin typeface="Perpetua" pitchFamily="18" charset="0"/>
              </a:rPr>
              <a:t>  the </a:t>
            </a:r>
            <a:r>
              <a:rPr lang="fr-FR" sz="3200" dirty="0" err="1" smtClean="0">
                <a:latin typeface="Perpetua" pitchFamily="18" charset="0"/>
              </a:rPr>
              <a:t>paper</a:t>
            </a:r>
            <a:r>
              <a:rPr lang="fr-FR" sz="3200" dirty="0" smtClean="0">
                <a:latin typeface="Perpetua" pitchFamily="18" charset="0"/>
              </a:rPr>
              <a:t> and the </a:t>
            </a:r>
            <a:r>
              <a:rPr lang="fr-FR" sz="3200" dirty="0" err="1" smtClean="0">
                <a:latin typeface="Perpetua" pitchFamily="18" charset="0"/>
              </a:rPr>
              <a:t>paper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products</a:t>
            </a:r>
            <a:r>
              <a:rPr lang="fr-FR" sz="3200" dirty="0" smtClean="0">
                <a:latin typeface="Perpetua" pitchFamily="18" charset="0"/>
              </a:rPr>
              <a:t> (</a:t>
            </a:r>
            <a:r>
              <a:rPr lang="fr-FR" sz="3200" dirty="0" err="1" smtClean="0">
                <a:latin typeface="Perpetua" pitchFamily="18" charset="0"/>
              </a:rPr>
              <a:t>stationery</a:t>
            </a:r>
            <a:r>
              <a:rPr lang="fr-FR" sz="3200" dirty="0" smtClean="0">
                <a:latin typeface="Perpetua" pitchFamily="18" charset="0"/>
              </a:rPr>
              <a:t>);</a:t>
            </a:r>
            <a:endParaRPr lang="fr-FR" sz="3200" dirty="0">
              <a:latin typeface="Perpetua" pitchFamily="18" charset="0"/>
            </a:endParaRPr>
          </a:p>
          <a:p>
            <a:pPr lvl="0">
              <a:buFont typeface="Calibri" pitchFamily="34" charset="0"/>
              <a:buChar char="–"/>
            </a:pPr>
            <a:r>
              <a:rPr lang="fr-FR" sz="3200" dirty="0" smtClean="0">
                <a:latin typeface="Perpetua" pitchFamily="18" charset="0"/>
              </a:rPr>
              <a:t>  the production of plastic </a:t>
            </a:r>
            <a:r>
              <a:rPr lang="fr-FR" sz="3200" dirty="0" err="1" smtClean="0">
                <a:latin typeface="Perpetua" pitchFamily="18" charset="0"/>
              </a:rPr>
              <a:t>products</a:t>
            </a:r>
            <a:r>
              <a:rPr lang="fr-FR" sz="3200" dirty="0" smtClean="0">
                <a:latin typeface="Perpetua" pitchFamily="18" charset="0"/>
              </a:rPr>
              <a:t> and glass items;</a:t>
            </a:r>
            <a:endParaRPr lang="fr-FR" sz="3200" dirty="0">
              <a:latin typeface="Perpetua" pitchFamily="18" charset="0"/>
            </a:endParaRPr>
          </a:p>
          <a:p>
            <a:pPr lvl="0">
              <a:buFont typeface="Calibri" pitchFamily="34" charset="0"/>
              <a:buChar char="–"/>
            </a:pPr>
            <a:r>
              <a:rPr lang="fr-FR" sz="3200" dirty="0" smtClean="0">
                <a:latin typeface="Perpetua" pitchFamily="18" charset="0"/>
              </a:rPr>
              <a:t>  the printing house and the </a:t>
            </a:r>
            <a:r>
              <a:rPr lang="fr-FR" sz="3200" dirty="0" err="1" smtClean="0">
                <a:latin typeface="Perpetua" pitchFamily="18" charset="0"/>
              </a:rPr>
              <a:t>edition</a:t>
            </a:r>
            <a:r>
              <a:rPr lang="fr-FR" sz="3200" dirty="0" smtClean="0">
                <a:latin typeface="Perpetua" pitchFamily="18" charset="0"/>
              </a:rPr>
              <a:t>;</a:t>
            </a:r>
            <a:endParaRPr lang="fr-FR" sz="3200" dirty="0">
              <a:latin typeface="Perpetua" pitchFamily="18" charset="0"/>
            </a:endParaRPr>
          </a:p>
          <a:p>
            <a:pPr lvl="0">
              <a:buFont typeface="Calibri" pitchFamily="34" charset="0"/>
              <a:buChar char="–"/>
            </a:pPr>
            <a:r>
              <a:rPr lang="fr-FR" sz="3200" dirty="0" smtClean="0">
                <a:latin typeface="Perpetua" pitchFamily="18" charset="0"/>
              </a:rPr>
              <a:t>  the </a:t>
            </a:r>
            <a:r>
              <a:rPr lang="fr-FR" sz="3200" dirty="0" err="1" smtClean="0">
                <a:latin typeface="Perpetua" pitchFamily="18" charset="0"/>
              </a:rPr>
              <a:t>repair</a:t>
            </a:r>
            <a:r>
              <a:rPr lang="fr-FR" sz="3200" dirty="0" smtClean="0">
                <a:latin typeface="Perpetua" pitchFamily="18" charset="0"/>
              </a:rPr>
              <a:t> and the installation of </a:t>
            </a:r>
            <a:r>
              <a:rPr lang="fr-FR" sz="3200" dirty="0" err="1" smtClean="0">
                <a:latin typeface="Perpetua" pitchFamily="18" charset="0"/>
              </a:rPr>
              <a:t>machinery</a:t>
            </a:r>
            <a:r>
              <a:rPr lang="fr-FR" sz="3200" dirty="0" smtClean="0">
                <a:latin typeface="Perpetua" pitchFamily="18" charset="0"/>
              </a:rPr>
              <a:t> and </a:t>
            </a:r>
            <a:r>
              <a:rPr lang="fr-FR" sz="3200" dirty="0" err="1" smtClean="0">
                <a:latin typeface="Perpetua" pitchFamily="18" charset="0"/>
              </a:rPr>
              <a:t>equipments</a:t>
            </a:r>
            <a:r>
              <a:rPr lang="fr-FR" sz="3200" dirty="0" smtClean="0">
                <a:latin typeface="Perpetua" pitchFamily="18" charset="0"/>
              </a:rPr>
              <a:t>;</a:t>
            </a:r>
          </a:p>
          <a:p>
            <a:pPr lvl="0">
              <a:buFont typeface="Calibri" pitchFamily="34" charset="0"/>
              <a:buChar char="–"/>
            </a:pPr>
            <a:r>
              <a:rPr lang="fr-FR" sz="3200" dirty="0" smtClean="0">
                <a:latin typeface="Perpetua" pitchFamily="18" charset="0"/>
              </a:rPr>
              <a:t>  the services </a:t>
            </a:r>
            <a:r>
              <a:rPr lang="fr-FR" sz="3200" dirty="0" err="1" smtClean="0">
                <a:latin typeface="Perpetua" pitchFamily="18" charset="0"/>
              </a:rPr>
              <a:t>related</a:t>
            </a:r>
            <a:r>
              <a:rPr lang="fr-FR" sz="3200" dirty="0" smtClean="0">
                <a:latin typeface="Perpetua" pitchFamily="18" charset="0"/>
              </a:rPr>
              <a:t> to the </a:t>
            </a:r>
            <a:r>
              <a:rPr lang="fr-FR" sz="3200" dirty="0" err="1" smtClean="0">
                <a:latin typeface="Perpetua" pitchFamily="18" charset="0"/>
              </a:rPr>
              <a:t>activities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quoted</a:t>
            </a:r>
            <a:r>
              <a:rPr lang="fr-FR" sz="3200" dirty="0" smtClean="0">
                <a:latin typeface="Perpetua" pitchFamily="18" charset="0"/>
              </a:rPr>
              <a:t> </a:t>
            </a:r>
            <a:r>
              <a:rPr lang="fr-FR" sz="3200" dirty="0" err="1" smtClean="0">
                <a:latin typeface="Perpetua" pitchFamily="18" charset="0"/>
              </a:rPr>
              <a:t>above</a:t>
            </a:r>
            <a:r>
              <a:rPr lang="fr-FR" sz="3200" dirty="0" smtClean="0">
                <a:latin typeface="Perpetua" pitchFamily="18" charset="0"/>
              </a:rPr>
              <a:t>;</a:t>
            </a:r>
          </a:p>
          <a:p>
            <a:pPr lvl="0">
              <a:buFont typeface="Calibri" pitchFamily="34" charset="0"/>
              <a:buChar char="–"/>
            </a:pPr>
            <a:r>
              <a:rPr lang="fr-FR" sz="3200" dirty="0" smtClean="0">
                <a:latin typeface="Perpetua" pitchFamily="18" charset="0"/>
              </a:rPr>
              <a:t> the </a:t>
            </a:r>
            <a:r>
              <a:rPr lang="fr-FR" sz="3200" dirty="0" err="1" smtClean="0">
                <a:latin typeface="Perpetua" pitchFamily="18" charset="0"/>
              </a:rPr>
              <a:t>tourism</a:t>
            </a:r>
            <a:r>
              <a:rPr lang="fr-FR" sz="3200" dirty="0" smtClean="0">
                <a:latin typeface="Perpetua" pitchFamily="18" charset="0"/>
              </a:rPr>
              <a:t>.</a:t>
            </a:r>
            <a:endParaRPr lang="fr-FR" sz="3200" dirty="0">
              <a:latin typeface="Perpetua" pitchFamily="18" charset="0"/>
            </a:endParaRPr>
          </a:p>
          <a:p>
            <a:pPr>
              <a:buFont typeface="Calibri" pitchFamily="34" charset="0"/>
              <a:buChar char="–"/>
            </a:pPr>
            <a:endParaRPr lang="fr-FR" sz="32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II  -  GOVERNANCE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6" name="Picture 38" descr="_Pic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55" y="215272"/>
            <a:ext cx="8860373" cy="62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ZoneTexte 59"/>
          <p:cNvSpPr txBox="1"/>
          <p:nvPr/>
        </p:nvSpPr>
        <p:spPr>
          <a:xfrm>
            <a:off x="1285852" y="21429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Chart</a:t>
            </a:r>
            <a:r>
              <a:rPr lang="fr-FR" b="1" dirty="0" smtClean="0">
                <a:solidFill>
                  <a:schemeClr val="bg1"/>
                </a:solidFill>
              </a:rPr>
              <a:t> of  the  </a:t>
            </a:r>
            <a:r>
              <a:rPr lang="fr-FR" b="1" dirty="0" err="1" smtClean="0">
                <a:solidFill>
                  <a:schemeClr val="bg1"/>
                </a:solidFill>
              </a:rPr>
              <a:t>governance</a:t>
            </a:r>
            <a:r>
              <a:rPr lang="fr-FR" b="1" dirty="0" smtClean="0">
                <a:solidFill>
                  <a:schemeClr val="bg1"/>
                </a:solidFill>
              </a:rPr>
              <a:t> of the SEZ in the  Republic  of  Congo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3428992" y="100010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chemeClr val="bg1"/>
                </a:solidFill>
              </a:rPr>
              <a:t>Presidency</a:t>
            </a:r>
            <a:r>
              <a:rPr lang="fr-FR" sz="1200" b="1" dirty="0" smtClean="0">
                <a:solidFill>
                  <a:schemeClr val="bg1"/>
                </a:solidFill>
              </a:rPr>
              <a:t> of the Republic</a:t>
            </a:r>
            <a:endParaRPr lang="fr-FR" sz="1200" dirty="0" smtClean="0">
              <a:solidFill>
                <a:schemeClr val="bg1"/>
              </a:solidFill>
            </a:endParaRPr>
          </a:p>
          <a:p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643306" y="1397205"/>
            <a:ext cx="22145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fr-FR" sz="1050" dirty="0" smtClean="0"/>
              <a:t>    Creation of the SEZ</a:t>
            </a:r>
          </a:p>
          <a:p>
            <a:pPr lvl="0">
              <a:buFont typeface="Arial" pitchFamily="34" charset="0"/>
              <a:buChar char="•"/>
            </a:pPr>
            <a:r>
              <a:rPr lang="fr-FR" sz="1050" dirty="0" smtClean="0"/>
              <a:t>    General Coordination </a:t>
            </a:r>
          </a:p>
          <a:p>
            <a:endParaRPr lang="fr-FR" sz="1050" dirty="0"/>
          </a:p>
        </p:txBody>
      </p:sp>
      <p:sp>
        <p:nvSpPr>
          <p:cNvPr id="63" name="ZoneTexte 62"/>
          <p:cNvSpPr txBox="1"/>
          <p:nvPr/>
        </p:nvSpPr>
        <p:spPr>
          <a:xfrm>
            <a:off x="1071538" y="171448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>
                <a:latin typeface="Cambria" pitchFamily="18" charset="0"/>
              </a:rPr>
              <a:t>Trusteeship  via the  </a:t>
            </a:r>
            <a:r>
              <a:rPr lang="fr-FR" sz="800" i="1" dirty="0" err="1" smtClean="0">
                <a:latin typeface="Cambria" pitchFamily="18" charset="0"/>
              </a:rPr>
              <a:t>Ministtry</a:t>
            </a:r>
            <a:r>
              <a:rPr lang="fr-FR" sz="800" i="1" dirty="0" smtClean="0">
                <a:latin typeface="Cambria" pitchFamily="18" charset="0"/>
              </a:rPr>
              <a:t> to the  </a:t>
            </a:r>
            <a:r>
              <a:rPr lang="fr-FR" sz="800" i="1" dirty="0" err="1" smtClean="0">
                <a:latin typeface="Cambria" pitchFamily="18" charset="0"/>
              </a:rPr>
              <a:t>Présidency</a:t>
            </a:r>
            <a:r>
              <a:rPr lang="fr-FR" sz="800" i="1" dirty="0" smtClean="0">
                <a:latin typeface="Cambria" pitchFamily="18" charset="0"/>
              </a:rPr>
              <a:t> in charge of SEZ</a:t>
            </a:r>
            <a:endParaRPr lang="fr-FR" sz="800" dirty="0" smtClean="0">
              <a:latin typeface="Cambria" pitchFamily="18" charset="0"/>
            </a:endParaRPr>
          </a:p>
          <a:p>
            <a:endParaRPr lang="fr-FR" sz="800" dirty="0"/>
          </a:p>
        </p:txBody>
      </p:sp>
      <p:sp>
        <p:nvSpPr>
          <p:cNvPr id="64" name="ZoneTexte 63"/>
          <p:cNvSpPr txBox="1"/>
          <p:nvPr/>
        </p:nvSpPr>
        <p:spPr>
          <a:xfrm>
            <a:off x="6929454" y="1714488"/>
            <a:ext cx="17859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Appoints the  Président of a Council of 4 </a:t>
            </a:r>
            <a:r>
              <a:rPr lang="fr-FR" sz="1100" i="1" dirty="0" err="1" smtClean="0"/>
              <a:t>independent</a:t>
            </a:r>
            <a:r>
              <a:rPr lang="fr-FR" sz="1100" i="1" dirty="0" smtClean="0"/>
              <a:t> </a:t>
            </a:r>
            <a:r>
              <a:rPr lang="fr-FR" sz="1100" i="1" dirty="0" err="1" smtClean="0"/>
              <a:t>members</a:t>
            </a:r>
            <a:endParaRPr lang="fr-FR" sz="1100" dirty="0" smtClean="0"/>
          </a:p>
          <a:p>
            <a:endParaRPr lang="fr-FR" sz="1100" dirty="0"/>
          </a:p>
        </p:txBody>
      </p:sp>
      <p:sp>
        <p:nvSpPr>
          <p:cNvPr id="65" name="ZoneTexte 64"/>
          <p:cNvSpPr txBox="1"/>
          <p:nvPr/>
        </p:nvSpPr>
        <p:spPr>
          <a:xfrm>
            <a:off x="1357290" y="214311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Cambria" pitchFamily="18" charset="0"/>
              </a:rPr>
              <a:t>National </a:t>
            </a:r>
            <a:r>
              <a:rPr lang="fr-FR" sz="1200" b="1" dirty="0" err="1" smtClean="0">
                <a:solidFill>
                  <a:schemeClr val="bg1"/>
                </a:solidFill>
                <a:latin typeface="Cambria" pitchFamily="18" charset="0"/>
              </a:rPr>
              <a:t>Agency</a:t>
            </a:r>
            <a:r>
              <a:rPr lang="fr-FR" sz="1200" b="1" dirty="0" smtClean="0">
                <a:solidFill>
                  <a:schemeClr val="bg1"/>
                </a:solidFill>
                <a:latin typeface="Cambria" pitchFamily="18" charset="0"/>
              </a:rPr>
              <a:t> of  planning  the SEZ</a:t>
            </a:r>
            <a:r>
              <a:rPr lang="fr-FR" sz="1200" b="1" i="1" dirty="0" smtClean="0">
                <a:solidFill>
                  <a:schemeClr val="bg1"/>
                </a:solidFill>
                <a:latin typeface="Cambria" pitchFamily="18" charset="0"/>
              </a:rPr>
              <a:t>(EPIC)</a:t>
            </a:r>
            <a:endParaRPr lang="fr-FR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fr-FR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857884" y="2071678"/>
            <a:ext cx="25717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  <a:latin typeface="Cambria" pitchFamily="18" charset="0"/>
              </a:rPr>
              <a:t>National </a:t>
            </a:r>
            <a:r>
              <a:rPr lang="fr-FR" sz="1100" b="1" dirty="0" err="1" smtClean="0">
                <a:solidFill>
                  <a:schemeClr val="bg1"/>
                </a:solidFill>
                <a:latin typeface="Cambria" pitchFamily="18" charset="0"/>
              </a:rPr>
              <a:t>Authority</a:t>
            </a:r>
            <a:r>
              <a:rPr lang="fr-FR" sz="1100" b="1" dirty="0" smtClean="0">
                <a:solidFill>
                  <a:schemeClr val="bg1"/>
                </a:solidFill>
                <a:latin typeface="Cambria" pitchFamily="18" charset="0"/>
              </a:rPr>
              <a:t> of the  </a:t>
            </a:r>
            <a:r>
              <a:rPr lang="fr-FR" sz="1100" b="1" dirty="0" err="1" smtClean="0">
                <a:solidFill>
                  <a:schemeClr val="bg1"/>
                </a:solidFill>
                <a:latin typeface="Cambria" pitchFamily="18" charset="0"/>
              </a:rPr>
              <a:t>regulation</a:t>
            </a:r>
            <a:r>
              <a:rPr lang="fr-FR" sz="1100" b="1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fr-FR" sz="11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fr-FR" sz="1100" b="1" i="1" dirty="0" smtClean="0">
                <a:solidFill>
                  <a:schemeClr val="bg1"/>
                </a:solidFill>
                <a:latin typeface="Cambria" pitchFamily="18" charset="0"/>
              </a:rPr>
              <a:t>(EPA)</a:t>
            </a:r>
            <a:endParaRPr lang="fr-FR" sz="11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fr-FR" sz="11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357290" y="2492541"/>
            <a:ext cx="40005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900" dirty="0" err="1" smtClean="0">
                <a:latin typeface="Cambria" pitchFamily="18" charset="0"/>
              </a:rPr>
              <a:t>Planining</a:t>
            </a:r>
            <a:r>
              <a:rPr lang="fr-FR" sz="900" dirty="0" smtClean="0">
                <a:latin typeface="Cambria" pitchFamily="18" charset="0"/>
              </a:rPr>
              <a:t> / Development	‒ public and </a:t>
            </a:r>
            <a:r>
              <a:rPr lang="fr-FR" sz="900" dirty="0" err="1" smtClean="0">
                <a:latin typeface="Cambria" pitchFamily="18" charset="0"/>
              </a:rPr>
              <a:t>external</a:t>
            </a:r>
            <a:r>
              <a:rPr lang="fr-FR" sz="900" dirty="0" smtClean="0">
                <a:latin typeface="Cambria" pitchFamily="18" charset="0"/>
              </a:rPr>
              <a:t> infrastructures</a:t>
            </a:r>
          </a:p>
          <a:p>
            <a:pPr lvl="0"/>
            <a:r>
              <a:rPr lang="fr-FR" sz="900" dirty="0" err="1" smtClean="0">
                <a:latin typeface="Cambria" pitchFamily="18" charset="0"/>
              </a:rPr>
              <a:t>Agreeement</a:t>
            </a:r>
            <a:r>
              <a:rPr lang="fr-FR" sz="900" dirty="0" smtClean="0">
                <a:latin typeface="Cambria" pitchFamily="18" charset="0"/>
              </a:rPr>
              <a:t> of </a:t>
            </a:r>
            <a:r>
              <a:rPr lang="fr-FR" sz="900" dirty="0" err="1" smtClean="0">
                <a:latin typeface="Cambria" pitchFamily="18" charset="0"/>
              </a:rPr>
              <a:t>Investiors</a:t>
            </a:r>
            <a:r>
              <a:rPr lang="fr-FR" sz="900" dirty="0" smtClean="0">
                <a:latin typeface="Cambria" pitchFamily="18" charset="0"/>
              </a:rPr>
              <a:t>	‒ All in one office</a:t>
            </a:r>
          </a:p>
          <a:p>
            <a:endParaRPr lang="fr-FR" sz="900" dirty="0">
              <a:latin typeface="Cambria" pitchFamily="18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5786446" y="250030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900" dirty="0" smtClean="0">
                <a:latin typeface="Cambria" pitchFamily="18" charset="0"/>
              </a:rPr>
              <a:t>-  Independent </a:t>
            </a:r>
            <a:r>
              <a:rPr lang="fr-FR" sz="900" dirty="0" err="1" smtClean="0">
                <a:latin typeface="Cambria" pitchFamily="18" charset="0"/>
              </a:rPr>
              <a:t>Authority</a:t>
            </a:r>
            <a:endParaRPr lang="fr-FR" sz="900" dirty="0" smtClean="0">
              <a:latin typeface="Cambria" pitchFamily="18" charset="0"/>
            </a:endParaRPr>
          </a:p>
          <a:p>
            <a:pPr lvl="0"/>
            <a:r>
              <a:rPr lang="fr-FR" sz="900" dirty="0" smtClean="0">
                <a:latin typeface="Cambria" pitchFamily="18" charset="0"/>
              </a:rPr>
              <a:t>-  </a:t>
            </a:r>
            <a:r>
              <a:rPr lang="fr-FR" sz="900" dirty="0" err="1" smtClean="0">
                <a:latin typeface="Cambria" pitchFamily="18" charset="0"/>
              </a:rPr>
              <a:t>Regulation</a:t>
            </a:r>
            <a:r>
              <a:rPr lang="fr-FR" sz="900" dirty="0" smtClean="0">
                <a:latin typeface="Cambria" pitchFamily="18" charset="0"/>
              </a:rPr>
              <a:t> (respect of the </a:t>
            </a:r>
            <a:r>
              <a:rPr lang="fr-FR" sz="900" dirty="0" err="1" smtClean="0">
                <a:latin typeface="Cambria" pitchFamily="18" charset="0"/>
              </a:rPr>
              <a:t>rules</a:t>
            </a:r>
            <a:r>
              <a:rPr lang="fr-FR" sz="900" dirty="0" smtClean="0">
                <a:latin typeface="Cambria" pitchFamily="18" charset="0"/>
              </a:rPr>
              <a:t> of the SEZ)</a:t>
            </a:r>
          </a:p>
          <a:p>
            <a:pPr lvl="0"/>
            <a:r>
              <a:rPr lang="fr-FR" sz="900" dirty="0" smtClean="0">
                <a:latin typeface="Cambria" pitchFamily="18" charset="0"/>
              </a:rPr>
              <a:t>-  </a:t>
            </a:r>
            <a:r>
              <a:rPr lang="fr-FR" sz="900" dirty="0" err="1" smtClean="0">
                <a:latin typeface="Cambria" pitchFamily="18" charset="0"/>
              </a:rPr>
              <a:t>Settlements</a:t>
            </a:r>
            <a:r>
              <a:rPr lang="fr-FR" sz="900" dirty="0" smtClean="0">
                <a:latin typeface="Cambria" pitchFamily="18" charset="0"/>
              </a:rPr>
              <a:t> of  conflits </a:t>
            </a:r>
            <a:r>
              <a:rPr lang="fr-FR" sz="900" dirty="0" err="1" smtClean="0">
                <a:latin typeface="Cambria" pitchFamily="18" charset="0"/>
              </a:rPr>
              <a:t>between</a:t>
            </a:r>
            <a:r>
              <a:rPr lang="fr-FR" sz="900" dirty="0" smtClean="0">
                <a:latin typeface="Cambria" pitchFamily="18" charset="0"/>
              </a:rPr>
              <a:t> the </a:t>
            </a:r>
            <a:r>
              <a:rPr lang="fr-FR" sz="900" dirty="0" err="1" smtClean="0">
                <a:latin typeface="Cambria" pitchFamily="18" charset="0"/>
              </a:rPr>
              <a:t>planner</a:t>
            </a:r>
            <a:r>
              <a:rPr lang="fr-FR" sz="900" dirty="0" smtClean="0">
                <a:latin typeface="Cambria" pitchFamily="18" charset="0"/>
              </a:rPr>
              <a:t>, the </a:t>
            </a:r>
            <a:r>
              <a:rPr lang="fr-FR" sz="900" dirty="0" err="1" smtClean="0">
                <a:latin typeface="Cambria" pitchFamily="18" charset="0"/>
              </a:rPr>
              <a:t>Developers</a:t>
            </a:r>
            <a:r>
              <a:rPr lang="fr-FR" sz="900" dirty="0" smtClean="0">
                <a:latin typeface="Cambria" pitchFamily="18" charset="0"/>
              </a:rPr>
              <a:t>) and the  </a:t>
            </a:r>
            <a:r>
              <a:rPr lang="fr-FR" sz="900" dirty="0" err="1" smtClean="0">
                <a:latin typeface="Cambria" pitchFamily="18" charset="0"/>
              </a:rPr>
              <a:t>Investorss</a:t>
            </a:r>
            <a:endParaRPr lang="fr-FR" sz="900" dirty="0" smtClean="0">
              <a:latin typeface="Cambria" pitchFamily="18" charset="0"/>
            </a:endParaRPr>
          </a:p>
          <a:p>
            <a:endParaRPr lang="fr-FR" sz="900" dirty="0">
              <a:latin typeface="Cambria" pitchFamily="18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2714612" y="2928934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err="1" smtClean="0">
                <a:latin typeface="Cambria" pitchFamily="18" charset="0"/>
              </a:rPr>
              <a:t>Contract</a:t>
            </a:r>
            <a:r>
              <a:rPr lang="fr-FR" sz="1100" i="1" dirty="0" smtClean="0">
                <a:latin typeface="Cambria" pitchFamily="18" charset="0"/>
              </a:rPr>
              <a:t> of the  development /Conditions </a:t>
            </a:r>
            <a:r>
              <a:rPr lang="fr-FR" sz="1100" i="1" dirty="0" err="1" smtClean="0">
                <a:latin typeface="Cambria" pitchFamily="18" charset="0"/>
              </a:rPr>
              <a:t>specified</a:t>
            </a:r>
            <a:endParaRPr lang="fr-FR" sz="1100" dirty="0" smtClean="0">
              <a:latin typeface="Cambria" pitchFamily="18" charset="0"/>
            </a:endParaRPr>
          </a:p>
          <a:p>
            <a:endParaRPr lang="fr-FR" sz="1100" dirty="0">
              <a:latin typeface="Cambria" pitchFamily="18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1928794" y="3500438"/>
            <a:ext cx="25003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  <a:latin typeface="Cambria" pitchFamily="18" charset="0"/>
              </a:rPr>
              <a:t>Developer of a Park of Activités</a:t>
            </a:r>
            <a:br>
              <a:rPr lang="fr-FR" sz="11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fr-FR" sz="1100" i="1" dirty="0" smtClean="0">
                <a:solidFill>
                  <a:schemeClr val="bg1"/>
                </a:solidFill>
                <a:latin typeface="Cambria" pitchFamily="18" charset="0"/>
              </a:rPr>
              <a:t>(e.g. Brazzaville)</a:t>
            </a:r>
            <a:endParaRPr lang="fr-FR" sz="11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fr-FR" sz="11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1928794" y="4071942"/>
            <a:ext cx="25003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900" dirty="0" smtClean="0">
                <a:latin typeface="Cambria" pitchFamily="18" charset="0"/>
              </a:rPr>
              <a:t>-  </a:t>
            </a:r>
            <a:r>
              <a:rPr lang="fr-FR" sz="900" dirty="0" err="1" smtClean="0">
                <a:latin typeface="Cambria" pitchFamily="18" charset="0"/>
              </a:rPr>
              <a:t>Financing</a:t>
            </a:r>
            <a:r>
              <a:rPr lang="fr-FR" sz="900" dirty="0" smtClean="0">
                <a:latin typeface="Cambria" pitchFamily="18" charset="0"/>
              </a:rPr>
              <a:t> and </a:t>
            </a:r>
            <a:r>
              <a:rPr lang="fr-FR" sz="900" dirty="0" err="1" smtClean="0">
                <a:latin typeface="Cambria" pitchFamily="18" charset="0"/>
              </a:rPr>
              <a:t>mastery</a:t>
            </a:r>
            <a:r>
              <a:rPr lang="fr-FR" sz="900" dirty="0" smtClean="0">
                <a:latin typeface="Cambria" pitchFamily="18" charset="0"/>
              </a:rPr>
              <a:t> of  </a:t>
            </a:r>
            <a:r>
              <a:rPr lang="fr-FR" sz="900" dirty="0" err="1" smtClean="0">
                <a:latin typeface="Cambria" pitchFamily="18" charset="0"/>
              </a:rPr>
              <a:t>work</a:t>
            </a:r>
            <a:endParaRPr lang="fr-FR" sz="900" dirty="0" smtClean="0">
              <a:latin typeface="Cambria" pitchFamily="18" charset="0"/>
            </a:endParaRPr>
          </a:p>
          <a:p>
            <a:pPr lvl="0">
              <a:buFontTx/>
              <a:buChar char="-"/>
            </a:pPr>
            <a:r>
              <a:rPr lang="fr-FR" sz="900" dirty="0" smtClean="0">
                <a:latin typeface="Cambria" pitchFamily="18" charset="0"/>
              </a:rPr>
              <a:t>Viabilisation of the national Park-  </a:t>
            </a:r>
          </a:p>
          <a:p>
            <a:pPr lvl="0">
              <a:buFontTx/>
              <a:buChar char="-"/>
            </a:pPr>
            <a:r>
              <a:rPr lang="fr-FR" sz="900" dirty="0" smtClean="0">
                <a:latin typeface="Cambria" pitchFamily="18" charset="0"/>
              </a:rPr>
              <a:t>-</a:t>
            </a:r>
            <a:r>
              <a:rPr lang="fr-FR" sz="900" dirty="0" err="1" smtClean="0">
                <a:latin typeface="Cambria" pitchFamily="18" charset="0"/>
              </a:rPr>
              <a:t>internal</a:t>
            </a:r>
            <a:r>
              <a:rPr lang="fr-FR" sz="900" dirty="0" smtClean="0">
                <a:latin typeface="Cambria" pitchFamily="18" charset="0"/>
              </a:rPr>
              <a:t> infrastructures</a:t>
            </a:r>
          </a:p>
          <a:p>
            <a:pPr lvl="0"/>
            <a:r>
              <a:rPr lang="fr-FR" sz="900" dirty="0" smtClean="0">
                <a:latin typeface="Cambria" pitchFamily="18" charset="0"/>
              </a:rPr>
              <a:t>-  </a:t>
            </a:r>
            <a:r>
              <a:rPr lang="fr-FR" sz="900" dirty="0" err="1" smtClean="0">
                <a:latin typeface="Cambria" pitchFamily="18" charset="0"/>
              </a:rPr>
              <a:t>industrial</a:t>
            </a:r>
            <a:r>
              <a:rPr lang="fr-FR" sz="900" dirty="0" smtClean="0">
                <a:latin typeface="Cambria" pitchFamily="18" charset="0"/>
              </a:rPr>
              <a:t> et </a:t>
            </a:r>
            <a:r>
              <a:rPr lang="fr-FR" sz="900" dirty="0" err="1" smtClean="0">
                <a:latin typeface="Cambria" pitchFamily="18" charset="0"/>
              </a:rPr>
              <a:t>residentiel</a:t>
            </a:r>
            <a:r>
              <a:rPr lang="fr-FR" sz="900" dirty="0" smtClean="0">
                <a:latin typeface="Cambria" pitchFamily="18" charset="0"/>
              </a:rPr>
              <a:t> real </a:t>
            </a:r>
            <a:r>
              <a:rPr lang="fr-FR" sz="900" dirty="0" err="1" smtClean="0">
                <a:latin typeface="Cambria" pitchFamily="18" charset="0"/>
              </a:rPr>
              <a:t>estate</a:t>
            </a:r>
            <a:endParaRPr lang="fr-FR" sz="900" dirty="0" smtClean="0">
              <a:latin typeface="Cambria" pitchFamily="18" charset="0"/>
            </a:endParaRPr>
          </a:p>
          <a:p>
            <a:endParaRPr lang="fr-FR" sz="900" dirty="0">
              <a:latin typeface="Cambria" pitchFamily="18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429256" y="550070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Cambria" pitchFamily="18" charset="0"/>
              </a:rPr>
              <a:t>Investors in Free Area  </a:t>
            </a:r>
            <a:endParaRPr lang="fr-FR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fr-FR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1928794" y="557214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Cambria" pitchFamily="18" charset="0"/>
              </a:rPr>
              <a:t>Investors in  </a:t>
            </a:r>
            <a:r>
              <a:rPr lang="fr-FR" sz="1200" b="1" dirty="0" err="1" smtClean="0">
                <a:solidFill>
                  <a:schemeClr val="bg1"/>
                </a:solidFill>
                <a:latin typeface="Cambria" pitchFamily="18" charset="0"/>
              </a:rPr>
              <a:t>Activity</a:t>
            </a:r>
            <a:r>
              <a:rPr lang="fr-FR" sz="1200" b="1" dirty="0" smtClean="0">
                <a:solidFill>
                  <a:schemeClr val="bg1"/>
                </a:solidFill>
                <a:latin typeface="Cambria" pitchFamily="18" charset="0"/>
              </a:rPr>
              <a:t> Park </a:t>
            </a:r>
            <a:endParaRPr lang="fr-FR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fr-FR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2643174" y="492919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>
                <a:latin typeface="Cambria" pitchFamily="18" charset="0"/>
              </a:rPr>
              <a:t>Contracts</a:t>
            </a:r>
            <a:r>
              <a:rPr lang="fr-FR" sz="1200" i="1" dirty="0" smtClean="0">
                <a:latin typeface="Cambria" pitchFamily="18" charset="0"/>
              </a:rPr>
              <a:t> of services</a:t>
            </a:r>
            <a:endParaRPr lang="fr-FR" sz="1200" dirty="0" smtClean="0">
              <a:latin typeface="Cambria" pitchFamily="18" charset="0"/>
            </a:endParaRPr>
          </a:p>
          <a:p>
            <a:endParaRPr lang="fr-FR" sz="1200" dirty="0">
              <a:latin typeface="Cambria" pitchFamily="18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2 Plan de délimitation de Oues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76672"/>
            <a:ext cx="8786842" cy="617541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1472" y="2571744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Perpetua" pitchFamily="18" charset="0"/>
              </a:rPr>
              <a:t>The bodies of the SEZ Governance  </a:t>
            </a:r>
            <a:endParaRPr lang="fr-FR" sz="44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32082" y="2433662"/>
            <a:ext cx="7096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latin typeface="Perpetua" pitchFamily="18" charset="0"/>
              </a:rPr>
              <a:t> I – Planning Agency</a:t>
            </a:r>
            <a:endParaRPr lang="fr-FR" sz="54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714356"/>
            <a:ext cx="885828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700" dirty="0">
              <a:latin typeface="Perpetua" pitchFamily="18" charset="0"/>
            </a:endParaRPr>
          </a:p>
          <a:p>
            <a:r>
              <a:rPr lang="fr-FR" sz="3600" b="1" i="1" dirty="0" smtClean="0">
                <a:latin typeface="Perpetua" pitchFamily="18" charset="0"/>
              </a:rPr>
              <a:t>Missions </a:t>
            </a:r>
            <a:r>
              <a:rPr lang="fr-FR" sz="2800" i="1" dirty="0" smtClean="0">
                <a:latin typeface="Perpetua" pitchFamily="18" charset="0"/>
              </a:rPr>
              <a:t>:</a:t>
            </a:r>
          </a:p>
          <a:p>
            <a:endParaRPr lang="fr-FR" sz="2800" i="1" dirty="0">
              <a:latin typeface="Perpetua" pitchFamily="18" charset="0"/>
            </a:endParaRPr>
          </a:p>
          <a:p>
            <a:r>
              <a:rPr lang="fr-FR" sz="2800" dirty="0">
                <a:latin typeface="Perpetua" pitchFamily="18" charset="0"/>
              </a:rPr>
              <a:t>‒ </a:t>
            </a:r>
            <a:r>
              <a:rPr lang="fr-FR" sz="2800" dirty="0" smtClean="0">
                <a:latin typeface="Perpetua" pitchFamily="18" charset="0"/>
              </a:rPr>
              <a:t> Planning and development of SEZ (master plans, large arbitration of development   and </a:t>
            </a:r>
            <a:r>
              <a:rPr lang="fr-FR" sz="2800" dirty="0" err="1" smtClean="0">
                <a:latin typeface="Perpetua" pitchFamily="18" charset="0"/>
              </a:rPr>
              <a:t>town</a:t>
            </a:r>
            <a:r>
              <a:rPr lang="fr-FR" sz="2800" dirty="0" smtClean="0">
                <a:latin typeface="Perpetua" pitchFamily="18" charset="0"/>
              </a:rPr>
              <a:t> planning etc</a:t>
            </a:r>
            <a:r>
              <a:rPr lang="fr-FR" sz="2800" dirty="0">
                <a:latin typeface="Perpetua" pitchFamily="18" charset="0"/>
              </a:rPr>
              <a:t>.) ;</a:t>
            </a:r>
          </a:p>
          <a:p>
            <a:r>
              <a:rPr lang="fr-FR" sz="2800" dirty="0">
                <a:latin typeface="Perpetua" pitchFamily="18" charset="0"/>
              </a:rPr>
              <a:t>‒ </a:t>
            </a:r>
            <a:r>
              <a:rPr lang="fr-FR" sz="2800" dirty="0" smtClean="0">
                <a:latin typeface="Perpetua" pitchFamily="18" charset="0"/>
              </a:rPr>
              <a:t> Management of public infrastructures and </a:t>
            </a:r>
            <a:r>
              <a:rPr lang="fr-FR" sz="2800" dirty="0" err="1" smtClean="0">
                <a:latin typeface="Perpetua" pitchFamily="18" charset="0"/>
              </a:rPr>
              <a:t>external</a:t>
            </a:r>
            <a:r>
              <a:rPr lang="fr-FR" sz="2800" dirty="0" smtClean="0">
                <a:latin typeface="Perpetua" pitchFamily="18" charset="0"/>
              </a:rPr>
              <a:t> to the SEZ </a:t>
            </a:r>
            <a:r>
              <a:rPr lang="fr-FR" sz="2800" dirty="0">
                <a:latin typeface="Perpetua" pitchFamily="18" charset="0"/>
              </a:rPr>
              <a:t>(</a:t>
            </a:r>
            <a:r>
              <a:rPr lang="fr-FR" sz="2800" dirty="0" smtClean="0">
                <a:latin typeface="Perpetua" pitchFamily="18" charset="0"/>
              </a:rPr>
              <a:t>planning and  coordination </a:t>
            </a:r>
            <a:r>
              <a:rPr lang="fr-FR" sz="2800" dirty="0" err="1" smtClean="0">
                <a:latin typeface="Perpetua" pitchFamily="18" charset="0"/>
              </a:rPr>
              <a:t>with</a:t>
            </a:r>
            <a:r>
              <a:rPr lang="fr-FR" sz="2800" dirty="0" smtClean="0">
                <a:latin typeface="Perpetua" pitchFamily="18" charset="0"/>
              </a:rPr>
              <a:t> the State) </a:t>
            </a:r>
            <a:r>
              <a:rPr lang="fr-FR" sz="2800" dirty="0">
                <a:latin typeface="Perpetua" pitchFamily="18" charset="0"/>
              </a:rPr>
              <a:t>;</a:t>
            </a:r>
          </a:p>
          <a:p>
            <a:r>
              <a:rPr lang="fr-FR" sz="2800" dirty="0">
                <a:latin typeface="Perpetua" pitchFamily="18" charset="0"/>
              </a:rPr>
              <a:t>‒ </a:t>
            </a:r>
            <a:r>
              <a:rPr lang="fr-FR" sz="2800" dirty="0" smtClean="0">
                <a:latin typeface="Perpetua" pitchFamily="18" charset="0"/>
              </a:rPr>
              <a:t> Agreement of Investors </a:t>
            </a:r>
            <a:r>
              <a:rPr lang="fr-FR" sz="2800" dirty="0">
                <a:latin typeface="Perpetua" pitchFamily="18" charset="0"/>
              </a:rPr>
              <a:t>(validation </a:t>
            </a:r>
            <a:r>
              <a:rPr lang="fr-FR" sz="2800" dirty="0" smtClean="0">
                <a:latin typeface="Perpetua" pitchFamily="18" charset="0"/>
              </a:rPr>
              <a:t>of  </a:t>
            </a:r>
            <a:r>
              <a:rPr lang="fr-FR" sz="2800" dirty="0" err="1" smtClean="0">
                <a:latin typeface="Perpetua" pitchFamily="18" charset="0"/>
              </a:rPr>
              <a:t>industrial</a:t>
            </a:r>
            <a:r>
              <a:rPr lang="fr-FR" sz="2800" dirty="0" smtClean="0">
                <a:latin typeface="Perpetua" pitchFamily="18" charset="0"/>
              </a:rPr>
              <a:t> </a:t>
            </a:r>
            <a:r>
              <a:rPr lang="fr-FR" sz="2800" dirty="0" err="1" smtClean="0">
                <a:latin typeface="Perpetua" pitchFamily="18" charset="0"/>
              </a:rPr>
              <a:t>projects</a:t>
            </a:r>
            <a:r>
              <a:rPr lang="fr-FR" sz="2800" dirty="0" smtClean="0">
                <a:latin typeface="Perpetua" pitchFamily="18" charset="0"/>
              </a:rPr>
              <a:t> and </a:t>
            </a:r>
            <a:endParaRPr lang="fr-FR" sz="2800" dirty="0">
              <a:latin typeface="Perpetua" pitchFamily="18" charset="0"/>
            </a:endParaRPr>
          </a:p>
          <a:p>
            <a:r>
              <a:rPr lang="fr-FR" sz="2800" dirty="0" smtClean="0">
                <a:latin typeface="Perpetua" pitchFamily="18" charset="0"/>
              </a:rPr>
              <a:t>   control of </a:t>
            </a:r>
            <a:r>
              <a:rPr lang="fr-FR" sz="2800" dirty="0" err="1" smtClean="0">
                <a:latin typeface="Perpetua" pitchFamily="18" charset="0"/>
              </a:rPr>
              <a:t>financial</a:t>
            </a:r>
            <a:r>
              <a:rPr lang="fr-FR" sz="2800" dirty="0" smtClean="0">
                <a:latin typeface="Perpetua" pitchFamily="18" charset="0"/>
              </a:rPr>
              <a:t> and </a:t>
            </a:r>
            <a:r>
              <a:rPr lang="fr-FR" sz="2800" dirty="0" err="1" smtClean="0">
                <a:latin typeface="Perpetua" pitchFamily="18" charset="0"/>
              </a:rPr>
              <a:t>operational</a:t>
            </a:r>
            <a:r>
              <a:rPr lang="fr-FR" sz="2800" dirty="0" smtClean="0">
                <a:latin typeface="Perpetua" pitchFamily="18" charset="0"/>
              </a:rPr>
              <a:t> </a:t>
            </a:r>
            <a:r>
              <a:rPr lang="fr-FR" sz="2800" dirty="0" err="1" smtClean="0">
                <a:latin typeface="Perpetua" pitchFamily="18" charset="0"/>
              </a:rPr>
              <a:t>capacities</a:t>
            </a:r>
            <a:r>
              <a:rPr lang="fr-FR" sz="2800" dirty="0" smtClean="0">
                <a:latin typeface="Perpetua" pitchFamily="18" charset="0"/>
              </a:rPr>
              <a:t>  of the </a:t>
            </a:r>
            <a:r>
              <a:rPr lang="fr-FR" sz="2800" dirty="0" err="1" smtClean="0">
                <a:latin typeface="Perpetua" pitchFamily="18" charset="0"/>
              </a:rPr>
              <a:t>applicants</a:t>
            </a:r>
            <a:r>
              <a:rPr lang="fr-FR" sz="2800" dirty="0" smtClean="0">
                <a:latin typeface="Perpetua" pitchFamily="18" charset="0"/>
              </a:rPr>
              <a:t>) </a:t>
            </a:r>
            <a:r>
              <a:rPr lang="fr-FR" sz="2800" dirty="0">
                <a:latin typeface="Perpetua" pitchFamily="18" charset="0"/>
              </a:rPr>
              <a:t>;</a:t>
            </a:r>
          </a:p>
          <a:p>
            <a:r>
              <a:rPr lang="fr-FR" sz="2800" dirty="0">
                <a:latin typeface="Perpetua" pitchFamily="18" charset="0"/>
              </a:rPr>
              <a:t>‒ </a:t>
            </a:r>
            <a:r>
              <a:rPr lang="fr-FR" sz="2800" dirty="0" smtClean="0">
                <a:latin typeface="Perpetua" pitchFamily="18" charset="0"/>
              </a:rPr>
              <a:t>All in one office ( specific administration to SEZ ).</a:t>
            </a:r>
            <a:endParaRPr lang="fr-FR" sz="28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45128" y="2299519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Perpetua" pitchFamily="18" charset="0"/>
              </a:rPr>
              <a:t>II – Regulation of the SEZ</a:t>
            </a:r>
            <a:endParaRPr lang="fr-FR" sz="44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7158" y="571480"/>
            <a:ext cx="83582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>
              <a:latin typeface="Perpetua" pitchFamily="18" charset="0"/>
            </a:endParaRPr>
          </a:p>
          <a:p>
            <a:r>
              <a:rPr lang="fr-FR" sz="3600" b="1" i="1" dirty="0" smtClean="0">
                <a:latin typeface="Perpetua" pitchFamily="18" charset="0"/>
              </a:rPr>
              <a:t>Mission </a:t>
            </a:r>
            <a:r>
              <a:rPr lang="fr-FR" sz="3600" i="1" dirty="0">
                <a:latin typeface="Perpetua" pitchFamily="18" charset="0"/>
              </a:rPr>
              <a:t>:</a:t>
            </a:r>
          </a:p>
          <a:p>
            <a:r>
              <a:rPr lang="fr-FR" sz="3600" dirty="0" smtClean="0">
                <a:latin typeface="Perpetua" pitchFamily="18" charset="0"/>
              </a:rPr>
              <a:t>‒About the </a:t>
            </a:r>
            <a:r>
              <a:rPr lang="fr-FR" sz="3600" dirty="0" smtClean="0">
                <a:latin typeface="Perpetua" pitchFamily="18" charset="0"/>
              </a:rPr>
              <a:t>conflicts </a:t>
            </a:r>
            <a:r>
              <a:rPr lang="fr-FR" sz="3600" dirty="0" smtClean="0">
                <a:latin typeface="Perpetua" pitchFamily="18" charset="0"/>
              </a:rPr>
              <a:t>settlement and rules  enforcement in the SEZ </a:t>
            </a:r>
            <a:r>
              <a:rPr lang="fr-FR" sz="3600" dirty="0">
                <a:latin typeface="Perpetua" pitchFamily="18" charset="0"/>
              </a:rPr>
              <a:t>;</a:t>
            </a:r>
          </a:p>
          <a:p>
            <a:r>
              <a:rPr lang="fr-FR" sz="3600" dirty="0">
                <a:latin typeface="Perpetua" pitchFamily="18" charset="0"/>
              </a:rPr>
              <a:t>‒ </a:t>
            </a:r>
            <a:r>
              <a:rPr lang="fr-FR" sz="3600" dirty="0" smtClean="0">
                <a:latin typeface="Perpetua" pitchFamily="18" charset="0"/>
              </a:rPr>
              <a:t>About the  </a:t>
            </a:r>
            <a:r>
              <a:rPr lang="fr-FR" sz="3600" i="1" dirty="0">
                <a:latin typeface="Perpetua" pitchFamily="18" charset="0"/>
              </a:rPr>
              <a:t>memoranda </a:t>
            </a:r>
            <a:r>
              <a:rPr lang="fr-FR" sz="3600" i="1" dirty="0" smtClean="0">
                <a:latin typeface="Perpetua" pitchFamily="18" charset="0"/>
              </a:rPr>
              <a:t>on the good customs and practices  in the SEZ;</a:t>
            </a:r>
            <a:endParaRPr lang="fr-FR" sz="3600" i="1" dirty="0">
              <a:latin typeface="Perpetua" pitchFamily="18" charset="0"/>
            </a:endParaRPr>
          </a:p>
          <a:p>
            <a:r>
              <a:rPr lang="fr-FR" sz="3600" dirty="0">
                <a:latin typeface="Perpetua" pitchFamily="18" charset="0"/>
              </a:rPr>
              <a:t>‒ </a:t>
            </a:r>
            <a:r>
              <a:rPr lang="fr-FR" sz="3600" dirty="0" smtClean="0">
                <a:latin typeface="Perpetua" pitchFamily="18" charset="0"/>
              </a:rPr>
              <a:t>About the control of the services delivery prices proposed to the investors.</a:t>
            </a:r>
            <a:endParaRPr lang="fr-FR" sz="36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28794" y="2740879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Perpetua" pitchFamily="18" charset="0"/>
              </a:rPr>
              <a:t>III  -  Developer </a:t>
            </a:r>
            <a:endParaRPr lang="fr-FR" sz="48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92696"/>
            <a:ext cx="85353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i="1" dirty="0" smtClean="0">
              <a:latin typeface="Perpetua" pitchFamily="18" charset="0"/>
            </a:endParaRPr>
          </a:p>
          <a:p>
            <a:r>
              <a:rPr lang="fr-FR" sz="3600" b="1" i="1" dirty="0" smtClean="0">
                <a:latin typeface="Perpetua" pitchFamily="18" charset="0"/>
              </a:rPr>
              <a:t>Mission </a:t>
            </a:r>
            <a:r>
              <a:rPr lang="fr-FR" sz="3600" i="1" dirty="0" smtClean="0">
                <a:latin typeface="Perpetua" pitchFamily="18" charset="0"/>
              </a:rPr>
              <a:t>:</a:t>
            </a:r>
          </a:p>
          <a:p>
            <a:endParaRPr lang="fr-FR" sz="3600" i="1" dirty="0">
              <a:latin typeface="Perpetua" pitchFamily="18" charset="0"/>
            </a:endParaRPr>
          </a:p>
          <a:p>
            <a:r>
              <a:rPr lang="fr-FR" sz="3600" dirty="0">
                <a:latin typeface="Perpetua" pitchFamily="18" charset="0"/>
              </a:rPr>
              <a:t>‒ </a:t>
            </a:r>
            <a:r>
              <a:rPr lang="fr-FR" sz="3600" dirty="0" smtClean="0">
                <a:latin typeface="Perpetua" pitchFamily="18" charset="0"/>
              </a:rPr>
              <a:t> To finance and to </a:t>
            </a:r>
            <a:r>
              <a:rPr lang="fr-FR" sz="3600" dirty="0" err="1" smtClean="0">
                <a:latin typeface="Perpetua" pitchFamily="18" charset="0"/>
              </a:rPr>
              <a:t>achieve</a:t>
            </a:r>
            <a:r>
              <a:rPr lang="fr-FR" sz="3600" dirty="0" smtClean="0">
                <a:latin typeface="Perpetua" pitchFamily="18" charset="0"/>
              </a:rPr>
              <a:t> the </a:t>
            </a:r>
            <a:r>
              <a:rPr lang="fr-FR" sz="3600" dirty="0" err="1" smtClean="0">
                <a:latin typeface="Perpetua" pitchFamily="18" charset="0"/>
              </a:rPr>
              <a:t>works</a:t>
            </a:r>
            <a:r>
              <a:rPr lang="fr-FR" sz="3600" dirty="0" smtClean="0">
                <a:latin typeface="Perpetua" pitchFamily="18" charset="0"/>
              </a:rPr>
              <a:t> of SEZ </a:t>
            </a:r>
            <a:r>
              <a:rPr lang="fr-FR" sz="3600" dirty="0">
                <a:latin typeface="Perpetua" pitchFamily="18" charset="0"/>
              </a:rPr>
              <a:t>: </a:t>
            </a:r>
            <a:r>
              <a:rPr lang="fr-FR" sz="3600" dirty="0" err="1" smtClean="0">
                <a:latin typeface="Perpetua" pitchFamily="18" charset="0"/>
              </a:rPr>
              <a:t>internal</a:t>
            </a:r>
            <a:r>
              <a:rPr lang="fr-FR" sz="3600" dirty="0" smtClean="0">
                <a:latin typeface="Perpetua" pitchFamily="18" charset="0"/>
              </a:rPr>
              <a:t> infrastructures , </a:t>
            </a:r>
            <a:r>
              <a:rPr lang="fr-FR" sz="3600" dirty="0" err="1" smtClean="0">
                <a:latin typeface="Perpetua" pitchFamily="18" charset="0"/>
              </a:rPr>
              <a:t>developing</a:t>
            </a:r>
            <a:r>
              <a:rPr lang="fr-FR" sz="3600" dirty="0" smtClean="0">
                <a:latin typeface="Perpetua" pitchFamily="18" charset="0"/>
              </a:rPr>
              <a:t>  building sites, </a:t>
            </a:r>
            <a:r>
              <a:rPr lang="fr-FR" sz="3600" dirty="0" err="1" smtClean="0">
                <a:latin typeface="Perpetua" pitchFamily="18" charset="0"/>
              </a:rPr>
              <a:t>industrial</a:t>
            </a:r>
            <a:r>
              <a:rPr lang="fr-FR" sz="3600" dirty="0" smtClean="0">
                <a:latin typeface="Perpetua" pitchFamily="18" charset="0"/>
              </a:rPr>
              <a:t> and </a:t>
            </a:r>
            <a:r>
              <a:rPr lang="fr-FR" sz="3600" dirty="0" err="1" smtClean="0">
                <a:latin typeface="Perpetua" pitchFamily="18" charset="0"/>
              </a:rPr>
              <a:t>residential</a:t>
            </a:r>
            <a:r>
              <a:rPr lang="fr-FR" sz="3600" dirty="0" smtClean="0">
                <a:latin typeface="Perpetua" pitchFamily="18" charset="0"/>
              </a:rPr>
              <a:t> buildings;</a:t>
            </a:r>
          </a:p>
          <a:p>
            <a:endParaRPr lang="fr-FR" sz="3600" dirty="0">
              <a:latin typeface="Perpetua" pitchFamily="18" charset="0"/>
            </a:endParaRPr>
          </a:p>
          <a:p>
            <a:r>
              <a:rPr lang="fr-FR" sz="3600" dirty="0">
                <a:latin typeface="Perpetua" pitchFamily="18" charset="0"/>
              </a:rPr>
              <a:t>‒ </a:t>
            </a:r>
            <a:r>
              <a:rPr lang="fr-FR" sz="3600" dirty="0" smtClean="0">
                <a:latin typeface="Perpetua" pitchFamily="18" charset="0"/>
              </a:rPr>
              <a:t> To propose </a:t>
            </a:r>
            <a:r>
              <a:rPr lang="fr-FR" sz="3600" dirty="0" err="1" smtClean="0">
                <a:latin typeface="Perpetua" pitchFamily="18" charset="0"/>
              </a:rPr>
              <a:t>quality</a:t>
            </a:r>
            <a:r>
              <a:rPr lang="fr-FR" sz="3600" dirty="0" smtClean="0">
                <a:latin typeface="Perpetua" pitchFamily="18" charset="0"/>
              </a:rPr>
              <a:t> services to Investors (</a:t>
            </a:r>
            <a:r>
              <a:rPr lang="fr-FR" sz="3600" dirty="0" err="1" smtClean="0">
                <a:latin typeface="Perpetua" pitchFamily="18" charset="0"/>
              </a:rPr>
              <a:t>electricity</a:t>
            </a:r>
            <a:r>
              <a:rPr lang="fr-FR" sz="3600" dirty="0" smtClean="0">
                <a:latin typeface="Perpetua" pitchFamily="18" charset="0"/>
              </a:rPr>
              <a:t>, water, accommodations, etc</a:t>
            </a:r>
            <a:r>
              <a:rPr lang="fr-FR" sz="3600" dirty="0">
                <a:latin typeface="Perpetua" pitchFamily="18" charset="0"/>
              </a:rPr>
              <a:t>.).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56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III  -   LEGAL FRAMEWORK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299532"/>
            <a:ext cx="84296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Perpetua" pitchFamily="18" charset="0"/>
              </a:rPr>
              <a:t>A </a:t>
            </a:r>
            <a:r>
              <a:rPr lang="fr-FR" sz="4000" dirty="0" err="1" smtClean="0">
                <a:latin typeface="Perpetua" pitchFamily="18" charset="0"/>
              </a:rPr>
              <a:t>law</a:t>
            </a:r>
            <a:r>
              <a:rPr lang="fr-FR" sz="4000" dirty="0" smtClean="0">
                <a:latin typeface="Perpetua" pitchFamily="18" charset="0"/>
              </a:rPr>
              <a:t> </a:t>
            </a:r>
            <a:r>
              <a:rPr lang="fr-FR" sz="4000" dirty="0" err="1" smtClean="0">
                <a:latin typeface="Perpetua" pitchFamily="18" charset="0"/>
              </a:rPr>
              <a:t>which</a:t>
            </a:r>
            <a:r>
              <a:rPr lang="fr-FR" sz="4000" dirty="0" smtClean="0">
                <a:latin typeface="Perpetua" pitchFamily="18" charset="0"/>
              </a:rPr>
              <a:t> institutes the </a:t>
            </a:r>
            <a:r>
              <a:rPr lang="fr-FR" sz="4000" dirty="0" err="1" smtClean="0">
                <a:latin typeface="Perpetua" pitchFamily="18" charset="0"/>
              </a:rPr>
              <a:t>regime</a:t>
            </a:r>
            <a:r>
              <a:rPr lang="fr-FR" sz="4000" dirty="0" smtClean="0">
                <a:latin typeface="Perpetua" pitchFamily="18" charset="0"/>
              </a:rPr>
              <a:t> of the Special Economic Zone </a:t>
            </a:r>
            <a:r>
              <a:rPr lang="fr-FR" sz="4000" dirty="0" err="1" smtClean="0">
                <a:latin typeface="Perpetua" pitchFamily="18" charset="0"/>
              </a:rPr>
              <a:t>will</a:t>
            </a:r>
            <a:r>
              <a:rPr lang="fr-FR" sz="4000" dirty="0" smtClean="0">
                <a:latin typeface="Perpetua" pitchFamily="18" charset="0"/>
              </a:rPr>
              <a:t> </a:t>
            </a:r>
            <a:r>
              <a:rPr lang="fr-FR" sz="4000" dirty="0" err="1" smtClean="0">
                <a:latin typeface="Perpetua" pitchFamily="18" charset="0"/>
              </a:rPr>
              <a:t>soon</a:t>
            </a:r>
            <a:r>
              <a:rPr lang="fr-FR" sz="4000" dirty="0" smtClean="0">
                <a:latin typeface="Perpetua" pitchFamily="18" charset="0"/>
              </a:rPr>
              <a:t> </a:t>
            </a:r>
            <a:r>
              <a:rPr lang="fr-FR" sz="4000" dirty="0" err="1" smtClean="0">
                <a:latin typeface="Perpetua" pitchFamily="18" charset="0"/>
              </a:rPr>
              <a:t>be</a:t>
            </a:r>
            <a:r>
              <a:rPr lang="fr-FR" sz="4000" dirty="0" smtClean="0">
                <a:latin typeface="Perpetua" pitchFamily="18" charset="0"/>
              </a:rPr>
              <a:t> </a:t>
            </a:r>
            <a:r>
              <a:rPr lang="fr-FR" sz="4000" dirty="0" err="1" smtClean="0">
                <a:latin typeface="Perpetua" pitchFamily="18" charset="0"/>
              </a:rPr>
              <a:t>submitted</a:t>
            </a:r>
            <a:r>
              <a:rPr lang="fr-FR" sz="4000" dirty="0" smtClean="0">
                <a:latin typeface="Perpetua" pitchFamily="18" charset="0"/>
              </a:rPr>
              <a:t> </a:t>
            </a:r>
            <a:r>
              <a:rPr lang="fr-FR" sz="4000" dirty="0" err="1" smtClean="0">
                <a:latin typeface="Perpetua" pitchFamily="18" charset="0"/>
              </a:rPr>
              <a:t>under</a:t>
            </a:r>
            <a:r>
              <a:rPr lang="fr-FR" sz="4000" dirty="0" smtClean="0">
                <a:latin typeface="Perpetua" pitchFamily="18" charset="0"/>
              </a:rPr>
              <a:t> </a:t>
            </a:r>
            <a:r>
              <a:rPr lang="fr-FR" sz="4000" dirty="0" err="1" smtClean="0">
                <a:latin typeface="Perpetua" pitchFamily="18" charset="0"/>
              </a:rPr>
              <a:t>consideration</a:t>
            </a:r>
            <a:r>
              <a:rPr lang="fr-FR" sz="4000" dirty="0" smtClean="0">
                <a:latin typeface="Perpetua" pitchFamily="18" charset="0"/>
              </a:rPr>
              <a:t> by </a:t>
            </a:r>
            <a:r>
              <a:rPr lang="fr-FR" sz="4000" dirty="0" err="1" smtClean="0">
                <a:latin typeface="Perpetua" pitchFamily="18" charset="0"/>
              </a:rPr>
              <a:t>both</a:t>
            </a:r>
            <a:r>
              <a:rPr lang="fr-FR" sz="4000" dirty="0" smtClean="0">
                <a:latin typeface="Perpetua" pitchFamily="18" charset="0"/>
              </a:rPr>
              <a:t> </a:t>
            </a:r>
            <a:r>
              <a:rPr lang="fr-FR" sz="4000" dirty="0" err="1" smtClean="0">
                <a:latin typeface="Perpetua" pitchFamily="18" charset="0"/>
              </a:rPr>
              <a:t>Parliament</a:t>
            </a:r>
            <a:r>
              <a:rPr lang="fr-FR" sz="4000" dirty="0" smtClean="0">
                <a:latin typeface="Perpetua" pitchFamily="18" charset="0"/>
              </a:rPr>
              <a:t> </a:t>
            </a:r>
            <a:r>
              <a:rPr lang="fr-FR" sz="4000" dirty="0" err="1" smtClean="0">
                <a:latin typeface="Perpetua" pitchFamily="18" charset="0"/>
              </a:rPr>
              <a:t>chambers</a:t>
            </a:r>
            <a:r>
              <a:rPr lang="fr-FR" sz="4000" dirty="0" smtClean="0">
                <a:latin typeface="Perpetua" pitchFamily="18" charset="0"/>
              </a:rPr>
              <a:t> </a:t>
            </a:r>
            <a:r>
              <a:rPr lang="fr-FR" sz="4000" dirty="0" err="1" smtClean="0">
                <a:latin typeface="Perpetua" pitchFamily="18" charset="0"/>
              </a:rPr>
              <a:t>through</a:t>
            </a:r>
            <a:r>
              <a:rPr lang="fr-FR" sz="4000" dirty="0" smtClean="0">
                <a:latin typeface="Perpetua" pitchFamily="18" charset="0"/>
              </a:rPr>
              <a:t> the </a:t>
            </a:r>
            <a:r>
              <a:rPr lang="fr-FR" sz="4000" dirty="0" err="1" smtClean="0">
                <a:latin typeface="Perpetua" pitchFamily="18" charset="0"/>
              </a:rPr>
              <a:t>Cabinet’s</a:t>
            </a:r>
            <a:r>
              <a:rPr lang="fr-FR" sz="4000" dirty="0" smtClean="0">
                <a:latin typeface="Perpetua" pitchFamily="18" charset="0"/>
              </a:rPr>
              <a:t> Meeting.</a:t>
            </a:r>
          </a:p>
          <a:p>
            <a:pPr algn="ctr"/>
            <a:r>
              <a:rPr lang="fr-FR" sz="4000" dirty="0" smtClean="0">
                <a:latin typeface="Perpetua" pitchFamily="18" charset="0"/>
              </a:rPr>
              <a:t>It </a:t>
            </a:r>
            <a:r>
              <a:rPr lang="fr-FR" sz="4000" dirty="0" err="1" smtClean="0">
                <a:latin typeface="Perpetua" pitchFamily="18" charset="0"/>
              </a:rPr>
              <a:t>devotes</a:t>
            </a:r>
            <a:r>
              <a:rPr lang="fr-FR" sz="4000" dirty="0" smtClean="0">
                <a:latin typeface="Perpetua" pitchFamily="18" charset="0"/>
              </a:rPr>
              <a:t> the fiscal, customs and social </a:t>
            </a:r>
            <a:r>
              <a:rPr lang="fr-FR" sz="4000" dirty="0" err="1" smtClean="0">
                <a:latin typeface="Perpetua" pitchFamily="18" charset="0"/>
              </a:rPr>
              <a:t>advantages</a:t>
            </a:r>
            <a:r>
              <a:rPr lang="fr-FR" sz="4000" dirty="0" smtClean="0">
                <a:latin typeface="Perpetua" pitchFamily="18" charset="0"/>
              </a:rPr>
              <a:t>   to the investors.</a:t>
            </a:r>
            <a:endParaRPr lang="fr-FR" sz="4000" dirty="0">
              <a:latin typeface="Perpetua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3200" b="1" dirty="0" smtClean="0"/>
              <a:t>IV -  DEVELOPMENT OF THE INFRASTRUCTURES OF THE SPECIAL ECONOMIC ZONE OF  OYO/OLLOMBO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0034" y="1874587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The Special Economic Zone of  Ouesso covers a  surface area of 64,520 hectares.</a:t>
            </a:r>
          </a:p>
          <a:p>
            <a:pPr algn="ctr"/>
            <a:endParaRPr lang="fr-FR" sz="36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60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07504" y="1124744"/>
            <a:ext cx="864096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dirty="0" smtClean="0"/>
              <a:t>The development of the infrastructures </a:t>
            </a:r>
            <a:r>
              <a:rPr lang="fr-FR" sz="2900" dirty="0" err="1" smtClean="0"/>
              <a:t>plays</a:t>
            </a:r>
            <a:r>
              <a:rPr lang="fr-FR" sz="2900" dirty="0" smtClean="0"/>
              <a:t> an important </a:t>
            </a:r>
            <a:r>
              <a:rPr lang="fr-FR" sz="2900" dirty="0" err="1" smtClean="0"/>
              <a:t>role</a:t>
            </a:r>
            <a:r>
              <a:rPr lang="fr-FR" sz="2900" dirty="0" smtClean="0"/>
              <a:t> in </a:t>
            </a:r>
            <a:r>
              <a:rPr lang="fr-FR" sz="2900" dirty="0" err="1" smtClean="0"/>
              <a:t>supporting</a:t>
            </a:r>
            <a:r>
              <a:rPr lang="fr-FR" sz="2900" dirty="0" smtClean="0"/>
              <a:t> the economic  </a:t>
            </a:r>
            <a:r>
              <a:rPr lang="fr-FR" sz="2900" dirty="0" err="1" smtClean="0"/>
              <a:t>activities</a:t>
            </a:r>
            <a:r>
              <a:rPr lang="fr-FR" sz="2900" dirty="0" smtClean="0"/>
              <a:t> of a city. The establishment of a </a:t>
            </a:r>
            <a:r>
              <a:rPr lang="fr-FR" sz="2900" dirty="0" err="1" smtClean="0"/>
              <a:t>strong</a:t>
            </a:r>
            <a:r>
              <a:rPr lang="fr-FR" sz="2900" dirty="0" smtClean="0"/>
              <a:t> base for the infrastructures and a good network </a:t>
            </a:r>
            <a:r>
              <a:rPr lang="fr-FR" sz="2900" dirty="0" err="1" smtClean="0"/>
              <a:t>helps</a:t>
            </a:r>
            <a:r>
              <a:rPr lang="fr-FR" sz="2900" dirty="0" smtClean="0"/>
              <a:t> in the </a:t>
            </a:r>
            <a:r>
              <a:rPr lang="fr-FR" sz="2900" dirty="0" err="1" smtClean="0"/>
              <a:t>positioning</a:t>
            </a:r>
            <a:r>
              <a:rPr lang="fr-FR" sz="2900" dirty="0" smtClean="0"/>
              <a:t> of the SEZ as a </a:t>
            </a:r>
            <a:r>
              <a:rPr lang="fr-FR" sz="2900" dirty="0" err="1" smtClean="0"/>
              <a:t>well</a:t>
            </a:r>
            <a:r>
              <a:rPr lang="fr-FR" sz="2900" dirty="0" smtClean="0"/>
              <a:t> </a:t>
            </a:r>
            <a:r>
              <a:rPr lang="fr-FR" sz="2900" dirty="0" err="1" smtClean="0"/>
              <a:t>designed</a:t>
            </a:r>
            <a:r>
              <a:rPr lang="fr-FR" sz="2900" dirty="0" smtClean="0"/>
              <a:t> profitable </a:t>
            </a:r>
            <a:r>
              <a:rPr lang="fr-FR" sz="2900" dirty="0" err="1" smtClean="0"/>
              <a:t>investment</a:t>
            </a:r>
            <a:r>
              <a:rPr lang="fr-FR" sz="2900" dirty="0" smtClean="0"/>
              <a:t> destination, </a:t>
            </a:r>
            <a:r>
              <a:rPr lang="fr-FR" sz="2900" dirty="0" err="1" smtClean="0"/>
              <a:t>endowed</a:t>
            </a:r>
            <a:r>
              <a:rPr lang="fr-FR" sz="2900" dirty="0" smtClean="0"/>
              <a:t> </a:t>
            </a:r>
            <a:r>
              <a:rPr lang="fr-FR" sz="2900" dirty="0" err="1" smtClean="0"/>
              <a:t>with</a:t>
            </a:r>
            <a:r>
              <a:rPr lang="fr-FR" sz="2900" dirty="0" smtClean="0"/>
              <a:t> an export area , </a:t>
            </a:r>
            <a:r>
              <a:rPr lang="fr-FR" sz="2900" dirty="0" err="1" smtClean="0"/>
              <a:t>with</a:t>
            </a:r>
            <a:r>
              <a:rPr lang="fr-FR" sz="2900" dirty="0" smtClean="0"/>
              <a:t> a good and </a:t>
            </a:r>
            <a:r>
              <a:rPr lang="fr-FR" sz="2900" dirty="0" err="1" smtClean="0"/>
              <a:t>well</a:t>
            </a:r>
            <a:r>
              <a:rPr lang="fr-FR" sz="2900" dirty="0" smtClean="0"/>
              <a:t> </a:t>
            </a:r>
            <a:r>
              <a:rPr lang="fr-FR" sz="2900" dirty="0" err="1" smtClean="0"/>
              <a:t>related</a:t>
            </a:r>
            <a:r>
              <a:rPr lang="fr-FR" sz="2900" dirty="0" smtClean="0"/>
              <a:t> service, to the </a:t>
            </a:r>
            <a:r>
              <a:rPr lang="fr-FR" sz="2900" dirty="0" err="1" smtClean="0"/>
              <a:t>sub-regional</a:t>
            </a:r>
            <a:r>
              <a:rPr lang="fr-FR" sz="2900" dirty="0" smtClean="0"/>
              <a:t> and global </a:t>
            </a:r>
            <a:r>
              <a:rPr lang="fr-FR" sz="2900" dirty="0" err="1" smtClean="0"/>
              <a:t>market</a:t>
            </a:r>
            <a:r>
              <a:rPr lang="fr-FR" sz="2900" dirty="0" smtClean="0"/>
              <a:t>.</a:t>
            </a:r>
            <a:endParaRPr lang="fr-FR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61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3528" y="205678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Land Acquisition for the first Phase of Development.</a:t>
            </a:r>
          </a:p>
          <a:p>
            <a:pPr algn="ctr"/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62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9552" y="332656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/>
              <a:t>It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in use for the construction :</a:t>
            </a:r>
          </a:p>
          <a:p>
            <a:pPr>
              <a:lnSpc>
                <a:spcPct val="150000"/>
              </a:lnSpc>
              <a:buFont typeface="Century Schoolbook" pitchFamily="18" charset="0"/>
              <a:buChar char="–"/>
            </a:pPr>
            <a:r>
              <a:rPr lang="fr-FR" sz="2400" dirty="0" smtClean="0"/>
              <a:t>   of an </a:t>
            </a:r>
            <a:r>
              <a:rPr lang="fr-FR" sz="2400" dirty="0" err="1" smtClean="0"/>
              <a:t>administartive</a:t>
            </a:r>
            <a:r>
              <a:rPr lang="fr-FR" sz="2400" dirty="0" smtClean="0"/>
              <a:t> Center;</a:t>
            </a:r>
          </a:p>
          <a:p>
            <a:pPr>
              <a:lnSpc>
                <a:spcPct val="150000"/>
              </a:lnSpc>
              <a:buFont typeface="Century Schoolbook" pitchFamily="18" charset="0"/>
              <a:buChar char="–"/>
            </a:pPr>
            <a:r>
              <a:rPr lang="fr-FR" sz="2400" dirty="0" smtClean="0"/>
              <a:t>   of the mixed use </a:t>
            </a:r>
            <a:r>
              <a:rPr lang="fr-FR" sz="2400" dirty="0" err="1" smtClean="0"/>
              <a:t>resident</a:t>
            </a:r>
            <a:r>
              <a:rPr lang="fr-FR" sz="2400" dirty="0" smtClean="0"/>
              <a:t> </a:t>
            </a:r>
            <a:r>
              <a:rPr lang="fr-FR" sz="2400" dirty="0" err="1" smtClean="0"/>
              <a:t>sector</a:t>
            </a:r>
            <a:r>
              <a:rPr lang="fr-FR" sz="2400" dirty="0" smtClean="0"/>
              <a:t>, the </a:t>
            </a:r>
            <a:r>
              <a:rPr lang="fr-FR" sz="2400" dirty="0" err="1" smtClean="0"/>
              <a:t>downtown</a:t>
            </a:r>
            <a:r>
              <a:rPr lang="fr-FR" sz="2400" dirty="0" smtClean="0"/>
              <a:t> area and the Cultural Center;</a:t>
            </a:r>
          </a:p>
          <a:p>
            <a:pPr>
              <a:lnSpc>
                <a:spcPct val="150000"/>
              </a:lnSpc>
              <a:buFont typeface="Century Schoolbook" pitchFamily="18" charset="0"/>
              <a:buChar char="–"/>
            </a:pPr>
            <a:r>
              <a:rPr lang="fr-FR" sz="2400" dirty="0" smtClean="0"/>
              <a:t>   of the light </a:t>
            </a:r>
            <a:r>
              <a:rPr lang="fr-FR" sz="2400" dirty="0" err="1" smtClean="0"/>
              <a:t>Industrial</a:t>
            </a:r>
            <a:r>
              <a:rPr lang="fr-FR" sz="2400" dirty="0" smtClean="0"/>
              <a:t> Zone;</a:t>
            </a:r>
          </a:p>
          <a:p>
            <a:pPr>
              <a:lnSpc>
                <a:spcPct val="150000"/>
              </a:lnSpc>
              <a:buFont typeface="Century Schoolbook" pitchFamily="18" charset="0"/>
              <a:buChar char="–"/>
            </a:pPr>
            <a:r>
              <a:rPr lang="fr-FR" sz="2400" dirty="0" smtClean="0"/>
              <a:t>   of the General and </a:t>
            </a:r>
            <a:r>
              <a:rPr lang="fr-FR" sz="2400" dirty="0" err="1" smtClean="0"/>
              <a:t>heavy</a:t>
            </a:r>
            <a:r>
              <a:rPr lang="fr-FR" sz="2400" dirty="0" smtClean="0"/>
              <a:t> </a:t>
            </a:r>
            <a:r>
              <a:rPr lang="fr-FR" sz="2400" dirty="0" err="1" smtClean="0"/>
              <a:t>Industrial</a:t>
            </a:r>
            <a:r>
              <a:rPr lang="fr-FR" sz="2400" dirty="0" smtClean="0"/>
              <a:t> Zone;</a:t>
            </a:r>
          </a:p>
          <a:p>
            <a:pPr>
              <a:lnSpc>
                <a:spcPct val="150000"/>
              </a:lnSpc>
              <a:buFont typeface="Century Schoolbook" pitchFamily="18" charset="0"/>
              <a:buChar char="–"/>
            </a:pPr>
            <a:r>
              <a:rPr lang="fr-FR" sz="2400" dirty="0" smtClean="0"/>
              <a:t>   of the River Port;</a:t>
            </a:r>
          </a:p>
          <a:p>
            <a:pPr>
              <a:lnSpc>
                <a:spcPct val="150000"/>
              </a:lnSpc>
              <a:buFont typeface="Century Schoolbook" pitchFamily="18" charset="0"/>
              <a:buChar char="–"/>
            </a:pPr>
            <a:r>
              <a:rPr lang="fr-FR" sz="2400" dirty="0" smtClean="0"/>
              <a:t>   of a </a:t>
            </a:r>
            <a:r>
              <a:rPr lang="fr-FR" sz="2400" dirty="0" err="1" smtClean="0"/>
              <a:t>University</a:t>
            </a:r>
            <a:r>
              <a:rPr lang="fr-FR" sz="2400" dirty="0" smtClean="0"/>
              <a:t>, </a:t>
            </a:r>
            <a:r>
              <a:rPr lang="fr-FR" sz="2400" dirty="0" err="1" smtClean="0"/>
              <a:t>School</a:t>
            </a:r>
            <a:r>
              <a:rPr lang="fr-FR" sz="2400" dirty="0" smtClean="0"/>
              <a:t> and Training institutions;</a:t>
            </a:r>
          </a:p>
          <a:p>
            <a:pPr>
              <a:lnSpc>
                <a:spcPct val="150000"/>
              </a:lnSpc>
              <a:buFont typeface="Century Schoolbook" pitchFamily="18" charset="0"/>
              <a:buChar char="–"/>
            </a:pPr>
            <a:r>
              <a:rPr lang="fr-FR" sz="2400" dirty="0" smtClean="0"/>
              <a:t>   of the </a:t>
            </a:r>
            <a:r>
              <a:rPr lang="fr-FR" sz="2400" dirty="0" err="1" smtClean="0"/>
              <a:t>Residential</a:t>
            </a:r>
            <a:r>
              <a:rPr lang="fr-FR" sz="2400" dirty="0" smtClean="0"/>
              <a:t> Area ( </a:t>
            </a:r>
            <a:r>
              <a:rPr lang="fr-FR" sz="2400" dirty="0" err="1" smtClean="0"/>
              <a:t>including</a:t>
            </a:r>
            <a:r>
              <a:rPr lang="fr-FR" sz="2400" dirty="0" smtClean="0"/>
              <a:t> a Golf  area and a zone of </a:t>
            </a:r>
            <a:r>
              <a:rPr lang="fr-FR" sz="2400" dirty="0" err="1" smtClean="0"/>
              <a:t>houses</a:t>
            </a:r>
            <a:r>
              <a:rPr lang="fr-FR" sz="2400" dirty="0" smtClean="0"/>
              <a:t>).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63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9928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07504" y="5085184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1. Administrative Center;</a:t>
            </a:r>
          </a:p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fr-FR" sz="1400" dirty="0" err="1" smtClean="0">
                <a:solidFill>
                  <a:schemeClr val="accent1">
                    <a:lumMod val="50000"/>
                  </a:schemeClr>
                </a:solidFill>
              </a:rPr>
              <a:t>Town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 Hall of Oyo</a:t>
            </a:r>
          </a:p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3. Mixed Use </a:t>
            </a:r>
            <a:r>
              <a:rPr lang="fr-FR" sz="1400" dirty="0" err="1" smtClean="0">
                <a:solidFill>
                  <a:schemeClr val="accent1">
                    <a:lumMod val="50000"/>
                  </a:schemeClr>
                </a:solidFill>
              </a:rPr>
              <a:t>Resident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accent1">
                    <a:lumMod val="50000"/>
                  </a:schemeClr>
                </a:solidFill>
              </a:rPr>
              <a:t>Sector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 Down </a:t>
            </a:r>
            <a:r>
              <a:rPr lang="fr-FR" sz="1400" dirty="0" err="1" smtClean="0">
                <a:solidFill>
                  <a:schemeClr val="accent1">
                    <a:lumMod val="50000"/>
                  </a:schemeClr>
                </a:solidFill>
              </a:rPr>
              <a:t>Town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;, Cultural Center</a:t>
            </a:r>
          </a:p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63888" y="50851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131840" y="4741401"/>
            <a:ext cx="28083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4. Light </a:t>
            </a:r>
            <a:r>
              <a:rPr lang="fr-FR" sz="1400" dirty="0" err="1" smtClean="0">
                <a:solidFill>
                  <a:schemeClr val="accent1">
                    <a:lumMod val="50000"/>
                  </a:schemeClr>
                </a:solidFill>
              </a:rPr>
              <a:t>Industrial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 Zone</a:t>
            </a:r>
          </a:p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5. General and </a:t>
            </a:r>
            <a:r>
              <a:rPr lang="fr-FR" sz="1400" dirty="0" err="1" smtClean="0">
                <a:solidFill>
                  <a:schemeClr val="accent1">
                    <a:lumMod val="50000"/>
                  </a:schemeClr>
                </a:solidFill>
              </a:rPr>
              <a:t>heavy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accent1">
                    <a:lumMod val="50000"/>
                  </a:schemeClr>
                </a:solidFill>
              </a:rPr>
              <a:t>Industrial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 Zone</a:t>
            </a:r>
          </a:p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6. River Port</a:t>
            </a:r>
          </a:p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7. </a:t>
            </a:r>
            <a:r>
              <a:rPr lang="fr-FR" sz="1400" dirty="0" err="1" smtClean="0">
                <a:solidFill>
                  <a:schemeClr val="accent1">
                    <a:lumMod val="50000"/>
                  </a:schemeClr>
                </a:solidFill>
              </a:rPr>
              <a:t>University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FR" sz="1400" dirty="0" err="1" smtClean="0">
                <a:solidFill>
                  <a:schemeClr val="accent1">
                    <a:lumMod val="50000"/>
                  </a:schemeClr>
                </a:solidFill>
              </a:rPr>
              <a:t>School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fr-FR" sz="1400" smtClean="0">
                <a:solidFill>
                  <a:schemeClr val="accent1">
                    <a:lumMod val="50000"/>
                  </a:schemeClr>
                </a:solidFill>
              </a:rPr>
              <a:t>Training Institutions </a:t>
            </a:r>
            <a:endParaRPr lang="fr-F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940152" y="4941169"/>
            <a:ext cx="32038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8. New </a:t>
            </a:r>
            <a:r>
              <a:rPr lang="fr-FR" sz="1400" dirty="0" err="1" smtClean="0">
                <a:solidFill>
                  <a:schemeClr val="accent1">
                    <a:lumMod val="50000"/>
                  </a:schemeClr>
                </a:solidFill>
              </a:rPr>
              <a:t>Residential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 Development </a:t>
            </a:r>
          </a:p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</a:p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9. Park of the </a:t>
            </a:r>
            <a:r>
              <a:rPr lang="fr-FR" sz="1400" dirty="0" err="1" smtClean="0">
                <a:solidFill>
                  <a:schemeClr val="accent1">
                    <a:lumMod val="50000"/>
                  </a:schemeClr>
                </a:solidFill>
              </a:rPr>
              <a:t>Town</a:t>
            </a:r>
            <a:endParaRPr lang="fr-F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10.Golf  Area and </a:t>
            </a:r>
            <a:r>
              <a:rPr lang="fr-FR" sz="1400" dirty="0" err="1" smtClean="0">
                <a:solidFill>
                  <a:schemeClr val="accent1">
                    <a:lumMod val="50000"/>
                  </a:schemeClr>
                </a:solidFill>
              </a:rPr>
              <a:t>Houses</a:t>
            </a:r>
            <a:endParaRPr lang="fr-F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11. </a:t>
            </a:r>
            <a:r>
              <a:rPr lang="fr-FR" sz="1400" dirty="0" err="1" smtClean="0">
                <a:solidFill>
                  <a:schemeClr val="accent1">
                    <a:lumMod val="50000"/>
                  </a:schemeClr>
                </a:solidFill>
              </a:rPr>
              <a:t>Rubbish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 Dumping</a:t>
            </a:r>
          </a:p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12. Horticulture</a:t>
            </a:r>
          </a:p>
          <a:p>
            <a:endParaRPr lang="fr-F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64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2210088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Infrastructures for the </a:t>
            </a:r>
            <a:endParaRPr lang="fr-FR" sz="4400" dirty="0" smtClean="0"/>
          </a:p>
          <a:p>
            <a:pPr algn="ctr"/>
            <a:r>
              <a:rPr lang="fr-FR" sz="4400" b="1" dirty="0" smtClean="0"/>
              <a:t>Phase 1</a:t>
            </a:r>
            <a:endParaRPr lang="fr-FR" sz="4400" dirty="0" smtClean="0"/>
          </a:p>
          <a:p>
            <a:pPr algn="ctr"/>
            <a:endParaRPr lang="fr-FR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65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27584" y="2372687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600" b="1" i="1" dirty="0" smtClean="0"/>
              <a:t> Works of Excavation</a:t>
            </a:r>
          </a:p>
          <a:p>
            <a:endParaRPr lang="fr-FR" sz="36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66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3528" y="1545754"/>
            <a:ext cx="8136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One </a:t>
            </a:r>
            <a:r>
              <a:rPr lang="fr-FR" sz="2800" dirty="0" err="1" smtClean="0"/>
              <a:t>needs</a:t>
            </a:r>
            <a:r>
              <a:rPr lang="fr-FR" sz="2800" dirty="0" smtClean="0"/>
              <a:t> to </a:t>
            </a:r>
            <a:r>
              <a:rPr lang="fr-FR" sz="2800" dirty="0" err="1" smtClean="0"/>
              <a:t>take</a:t>
            </a:r>
            <a:r>
              <a:rPr lang="fr-FR" sz="2800" dirty="0" smtClean="0"/>
              <a:t> </a:t>
            </a:r>
            <a:r>
              <a:rPr lang="fr-FR" sz="2800" dirty="0" err="1" smtClean="0"/>
              <a:t>away</a:t>
            </a:r>
            <a:r>
              <a:rPr lang="fr-FR" sz="2800" dirty="0" smtClean="0"/>
              <a:t> a layer of </a:t>
            </a:r>
            <a:r>
              <a:rPr lang="fr-FR" sz="2800" dirty="0" err="1" smtClean="0"/>
              <a:t>vegetal</a:t>
            </a:r>
            <a:r>
              <a:rPr lang="fr-FR" sz="2800" dirty="0" smtClean="0"/>
              <a:t> land of about 2m </a:t>
            </a:r>
            <a:r>
              <a:rPr lang="fr-FR" sz="2800" dirty="0" err="1" smtClean="0"/>
              <a:t>thick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to replace </a:t>
            </a:r>
            <a:r>
              <a:rPr lang="fr-FR" sz="2800" dirty="0" err="1" smtClean="0"/>
              <a:t>it</a:t>
            </a:r>
            <a:r>
              <a:rPr lang="fr-FR" sz="2800" dirty="0" smtClean="0"/>
              <a:t> by </a:t>
            </a:r>
            <a:r>
              <a:rPr lang="fr-FR" sz="2800" dirty="0" err="1" smtClean="0"/>
              <a:t>some</a:t>
            </a:r>
            <a:r>
              <a:rPr lang="fr-FR" sz="2800" dirty="0" smtClean="0"/>
              <a:t> </a:t>
            </a:r>
            <a:r>
              <a:rPr lang="fr-FR" sz="2800" dirty="0" err="1" smtClean="0"/>
              <a:t>sand</a:t>
            </a:r>
            <a:r>
              <a:rPr lang="fr-FR" sz="2800" dirty="0" smtClean="0"/>
              <a:t> or the good land </a:t>
            </a:r>
            <a:r>
              <a:rPr lang="fr-FR" sz="2800" dirty="0" err="1" smtClean="0"/>
              <a:t>with</a:t>
            </a:r>
            <a:r>
              <a:rPr lang="fr-FR" sz="2800" dirty="0" smtClean="0"/>
              <a:t> 2.5m of more land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the </a:t>
            </a:r>
            <a:r>
              <a:rPr lang="fr-FR" sz="2800" dirty="0" err="1" smtClean="0"/>
              <a:t>same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the </a:t>
            </a:r>
            <a:r>
              <a:rPr lang="fr-FR" sz="2800" dirty="0" err="1" smtClean="0"/>
              <a:t>existing</a:t>
            </a:r>
            <a:r>
              <a:rPr lang="fr-FR" sz="2800" dirty="0" smtClean="0"/>
              <a:t> road. </a:t>
            </a:r>
          </a:p>
          <a:p>
            <a:pPr algn="just"/>
            <a:endParaRPr lang="fr-FR" sz="2800" dirty="0" smtClean="0"/>
          </a:p>
          <a:p>
            <a:pPr algn="ctr"/>
            <a:r>
              <a:rPr lang="fr-FR" sz="2800" dirty="0" smtClean="0"/>
              <a:t>(</a:t>
            </a:r>
            <a:r>
              <a:rPr lang="fr-FR" sz="2800" dirty="0" err="1" smtClean="0"/>
              <a:t>see</a:t>
            </a:r>
            <a:r>
              <a:rPr lang="fr-FR" sz="2800" dirty="0" smtClean="0"/>
              <a:t> the </a:t>
            </a:r>
            <a:r>
              <a:rPr lang="fr-FR" sz="2800" dirty="0" err="1" smtClean="0"/>
              <a:t>picture</a:t>
            </a:r>
            <a:r>
              <a:rPr lang="fr-FR" sz="2800" dirty="0" smtClean="0"/>
              <a:t> </a:t>
            </a:r>
            <a:r>
              <a:rPr lang="fr-FR" sz="2800" dirty="0" err="1" smtClean="0"/>
              <a:t>below</a:t>
            </a:r>
            <a:r>
              <a:rPr lang="fr-FR" sz="2800" dirty="0" smtClean="0"/>
              <a:t>)</a:t>
            </a:r>
          </a:p>
          <a:p>
            <a:pPr algn="just"/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67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2089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79512" y="566298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Picture 2 :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Current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conditions of the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soil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close to the River 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Alima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68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771800" y="2566645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sz="3600" b="1" i="1" dirty="0" smtClean="0"/>
              <a:t>  Roads</a:t>
            </a:r>
            <a:endParaRPr lang="fr-FR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69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3528" y="1114866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The program of </a:t>
            </a:r>
            <a:r>
              <a:rPr lang="fr-FR" sz="2800" dirty="0" err="1" smtClean="0"/>
              <a:t>roads</a:t>
            </a:r>
            <a:r>
              <a:rPr lang="fr-FR" sz="2800" dirty="0" smtClean="0"/>
              <a:t> construction </a:t>
            </a:r>
            <a:r>
              <a:rPr lang="fr-FR" sz="2800" dirty="0" err="1" smtClean="0"/>
              <a:t>mainly</a:t>
            </a:r>
            <a:r>
              <a:rPr lang="fr-FR" sz="2800" dirty="0" smtClean="0"/>
              <a:t> </a:t>
            </a:r>
            <a:r>
              <a:rPr lang="fr-FR" sz="2800" dirty="0" err="1" smtClean="0"/>
              <a:t>forsees</a:t>
            </a:r>
            <a:r>
              <a:rPr lang="fr-FR" sz="2800" dirty="0" smtClean="0"/>
              <a:t> to supply </a:t>
            </a:r>
            <a:r>
              <a:rPr lang="fr-FR" sz="2800" dirty="0" err="1" smtClean="0"/>
              <a:t>ways</a:t>
            </a:r>
            <a:r>
              <a:rPr lang="fr-FR" sz="2800" dirty="0" smtClean="0"/>
              <a:t> of </a:t>
            </a:r>
            <a:r>
              <a:rPr lang="fr-FR" sz="2800" dirty="0" err="1" smtClean="0"/>
              <a:t>access</a:t>
            </a:r>
            <a:r>
              <a:rPr lang="fr-FR" sz="2800" dirty="0" smtClean="0"/>
              <a:t> to the new </a:t>
            </a:r>
            <a:r>
              <a:rPr lang="fr-FR" sz="2800" dirty="0" err="1" smtClean="0"/>
              <a:t>developments</a:t>
            </a:r>
            <a:r>
              <a:rPr lang="fr-FR" sz="2800" dirty="0" smtClean="0"/>
              <a:t> </a:t>
            </a:r>
            <a:r>
              <a:rPr lang="fr-FR" sz="2800" dirty="0" err="1" smtClean="0"/>
              <a:t>inside</a:t>
            </a:r>
            <a:r>
              <a:rPr lang="fr-FR" sz="2800" dirty="0" smtClean="0"/>
              <a:t> the SEZ. </a:t>
            </a:r>
          </a:p>
          <a:p>
            <a:pPr algn="just"/>
            <a:endParaRPr lang="fr-FR" sz="2800" dirty="0" smtClean="0"/>
          </a:p>
          <a:p>
            <a:pPr algn="just"/>
            <a:r>
              <a:rPr lang="fr-FR" sz="2800" dirty="0" smtClean="0"/>
              <a:t>The National Road 2 </a:t>
            </a:r>
            <a:r>
              <a:rPr lang="fr-FR" sz="2800" dirty="0" err="1" smtClean="0"/>
              <a:t>will</a:t>
            </a:r>
            <a:r>
              <a:rPr lang="fr-FR" sz="2800" dirty="0" smtClean="0"/>
              <a:t> </a:t>
            </a:r>
            <a:r>
              <a:rPr lang="fr-FR" sz="2800" dirty="0" err="1" smtClean="0"/>
              <a:t>always</a:t>
            </a:r>
            <a:r>
              <a:rPr lang="fr-FR" sz="2800" dirty="0" smtClean="0"/>
              <a:t> </a:t>
            </a:r>
            <a:r>
              <a:rPr lang="fr-FR" sz="2800" dirty="0" err="1" smtClean="0"/>
              <a:t>remain</a:t>
            </a:r>
            <a:r>
              <a:rPr lang="fr-FR" sz="2800" dirty="0" smtClean="0"/>
              <a:t> the main road for the </a:t>
            </a:r>
            <a:r>
              <a:rPr lang="fr-FR" sz="2800" dirty="0" err="1" smtClean="0"/>
              <a:t>traffic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the SEZ </a:t>
            </a:r>
            <a:r>
              <a:rPr lang="fr-FR" sz="2800" dirty="0" err="1" smtClean="0"/>
              <a:t>towards</a:t>
            </a:r>
            <a:r>
              <a:rPr lang="fr-FR" sz="2800" dirty="0" smtClean="0"/>
              <a:t> </a:t>
            </a:r>
            <a:r>
              <a:rPr lang="fr-FR" sz="2800" dirty="0" err="1" smtClean="0"/>
              <a:t>various</a:t>
            </a:r>
            <a:r>
              <a:rPr lang="fr-FR" sz="2800" dirty="0" smtClean="0"/>
              <a:t> </a:t>
            </a:r>
            <a:r>
              <a:rPr lang="fr-FR" sz="2800" dirty="0" err="1" smtClean="0"/>
              <a:t>cities</a:t>
            </a:r>
            <a:r>
              <a:rPr lang="fr-FR" sz="2800" dirty="0" smtClean="0"/>
              <a:t>.</a:t>
            </a:r>
          </a:p>
          <a:p>
            <a:pPr algn="just"/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1048" y="2505670"/>
            <a:ext cx="551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latin typeface="Franklin Gothic Book" pitchFamily="34" charset="0"/>
              </a:rPr>
              <a:t>Activities adopted</a:t>
            </a:r>
            <a:endParaRPr lang="fr-FR" sz="5400" dirty="0">
              <a:latin typeface="Franklin Gothic Book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70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3568" y="2566645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/>
              <a:t> 3.  Water Catering</a:t>
            </a:r>
            <a:endParaRPr lang="fr-FR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71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55576" y="1452840"/>
            <a:ext cx="7704856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120" marR="12700" algn="ctr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</a:pPr>
            <a:r>
              <a:rPr lang="fr-FR" sz="3200" dirty="0" smtClean="0"/>
              <a:t>It </a:t>
            </a:r>
            <a:r>
              <a:rPr lang="fr-FR" sz="3200" dirty="0" err="1" smtClean="0"/>
              <a:t>concerns</a:t>
            </a:r>
            <a:r>
              <a:rPr lang="fr-FR" sz="3200" dirty="0" smtClean="0"/>
              <a:t> the </a:t>
            </a:r>
            <a:r>
              <a:rPr lang="fr-FR" sz="3200" dirty="0" err="1" smtClean="0"/>
              <a:t>modernization</a:t>
            </a:r>
            <a:r>
              <a:rPr lang="fr-FR" sz="3200" spc="-55" dirty="0" smtClean="0"/>
              <a:t> of the </a:t>
            </a:r>
            <a:r>
              <a:rPr lang="fr-FR" sz="3200" spc="-55" dirty="0" err="1" smtClean="0"/>
              <a:t>current</a:t>
            </a:r>
            <a:r>
              <a:rPr lang="fr-FR" sz="3200" spc="-55" dirty="0" smtClean="0"/>
              <a:t> water </a:t>
            </a:r>
            <a:r>
              <a:rPr lang="fr-FR" sz="3200" spc="-55" dirty="0" err="1" smtClean="0"/>
              <a:t>treatment</a:t>
            </a:r>
            <a:r>
              <a:rPr lang="fr-FR" sz="3200" spc="-55" dirty="0" smtClean="0"/>
              <a:t> unit of the City of Oyo, </a:t>
            </a:r>
            <a:r>
              <a:rPr lang="fr-FR" sz="3200" spc="-55" dirty="0" err="1" smtClean="0"/>
              <a:t>with</a:t>
            </a:r>
            <a:r>
              <a:rPr lang="fr-FR" sz="3200" spc="-55" dirty="0" smtClean="0"/>
              <a:t> the construction of </a:t>
            </a:r>
            <a:r>
              <a:rPr lang="fr-FR" sz="3200" spc="-5" dirty="0" smtClean="0"/>
              <a:t> </a:t>
            </a:r>
            <a:r>
              <a:rPr lang="fr-FR" sz="3200" dirty="0" smtClean="0"/>
              <a:t>3 water </a:t>
            </a:r>
            <a:r>
              <a:rPr lang="fr-FR" sz="3200" dirty="0" err="1" smtClean="0"/>
              <a:t>towers</a:t>
            </a:r>
            <a:r>
              <a:rPr lang="fr-FR" sz="3200" dirty="0" smtClean="0"/>
              <a:t> and </a:t>
            </a:r>
            <a:r>
              <a:rPr lang="fr-FR" sz="3200" spc="-20" dirty="0" smtClean="0"/>
              <a:t> </a:t>
            </a:r>
            <a:r>
              <a:rPr lang="fr-FR" sz="3200" dirty="0" smtClean="0"/>
              <a:t>25km</a:t>
            </a:r>
            <a:r>
              <a:rPr lang="fr-FR" sz="3200" spc="-15" dirty="0" smtClean="0"/>
              <a:t> of main </a:t>
            </a:r>
            <a:r>
              <a:rPr lang="fr-FR" sz="3200" spc="-15" dirty="0" err="1" smtClean="0"/>
              <a:t>gully</a:t>
            </a:r>
            <a:r>
              <a:rPr lang="fr-FR" sz="3200" dirty="0" smtClean="0"/>
              <a:t>.</a:t>
            </a:r>
            <a:endParaRPr lang="fr-FR" sz="3200" dirty="0" smtClean="0">
              <a:latin typeface="Calibri"/>
              <a:ea typeface="Times New Roman"/>
              <a:cs typeface="Times New Roman"/>
            </a:endParaRPr>
          </a:p>
          <a:p>
            <a:pPr algn="ctr"/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72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1560" y="24928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/>
              <a:t>4.  Drainage  of Rain waters</a:t>
            </a:r>
            <a:endParaRPr lang="fr-FR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73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71600" y="1870953"/>
            <a:ext cx="73448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One </a:t>
            </a:r>
            <a:r>
              <a:rPr lang="fr-FR" sz="3200" dirty="0" err="1" smtClean="0"/>
              <a:t>needs</a:t>
            </a:r>
            <a:r>
              <a:rPr lang="fr-FR" sz="3200" dirty="0" smtClean="0"/>
              <a:t> to </a:t>
            </a:r>
            <a:r>
              <a:rPr lang="fr-FR" sz="3200" dirty="0" err="1" smtClean="0"/>
              <a:t>build</a:t>
            </a:r>
            <a:r>
              <a:rPr lang="fr-FR" sz="3200" dirty="0" smtClean="0"/>
              <a:t>  </a:t>
            </a:r>
            <a:r>
              <a:rPr lang="fr-FR" sz="3200" dirty="0" err="1" smtClean="0"/>
              <a:t>drainpipes</a:t>
            </a:r>
            <a:r>
              <a:rPr lang="fr-FR" sz="3200" dirty="0" smtClean="0"/>
              <a:t> </a:t>
            </a:r>
            <a:r>
              <a:rPr lang="fr-FR" sz="3200" dirty="0" err="1" smtClean="0"/>
              <a:t>aimed</a:t>
            </a:r>
            <a:r>
              <a:rPr lang="fr-FR" sz="3200" dirty="0" smtClean="0"/>
              <a:t> </a:t>
            </a:r>
            <a:r>
              <a:rPr lang="fr-FR" sz="3200" dirty="0" err="1" smtClean="0"/>
              <a:t>at</a:t>
            </a:r>
            <a:r>
              <a:rPr lang="fr-FR" sz="3200" dirty="0" smtClean="0"/>
              <a:t> </a:t>
            </a:r>
            <a:r>
              <a:rPr lang="fr-FR" sz="3200" dirty="0" err="1" smtClean="0"/>
              <a:t>evacuating</a:t>
            </a:r>
            <a:r>
              <a:rPr lang="fr-FR" sz="3200" dirty="0" smtClean="0"/>
              <a:t> the </a:t>
            </a:r>
            <a:r>
              <a:rPr lang="fr-FR" sz="3200" dirty="0" err="1" smtClean="0"/>
              <a:t>rain</a:t>
            </a:r>
            <a:r>
              <a:rPr lang="fr-FR" sz="3200" dirty="0" smtClean="0"/>
              <a:t> waters in the river </a:t>
            </a:r>
            <a:r>
              <a:rPr lang="fr-FR" sz="3200" dirty="0" err="1" smtClean="0"/>
              <a:t>Alima</a:t>
            </a:r>
            <a:r>
              <a:rPr lang="fr-FR" sz="3200" dirty="0" smtClean="0"/>
              <a:t>, </a:t>
            </a:r>
            <a:r>
              <a:rPr lang="fr-FR" sz="3200" dirty="0" err="1" smtClean="0"/>
              <a:t>through</a:t>
            </a:r>
            <a:r>
              <a:rPr lang="fr-FR" sz="3200" dirty="0" smtClean="0"/>
              <a:t> a canal  10km  long.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74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907704" y="2494637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/>
              <a:t>5.  Sanitation</a:t>
            </a:r>
            <a:endParaRPr lang="fr-FR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75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5536" y="1556792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/>
              <a:t>Two</a:t>
            </a:r>
            <a:r>
              <a:rPr lang="fr-FR" sz="3200" dirty="0" smtClean="0"/>
              <a:t> purification stations of </a:t>
            </a:r>
            <a:r>
              <a:rPr lang="fr-FR" sz="3200" dirty="0" err="1" smtClean="0"/>
              <a:t>used</a:t>
            </a:r>
            <a:r>
              <a:rPr lang="fr-FR" sz="3200" dirty="0" smtClean="0"/>
              <a:t> waters are </a:t>
            </a:r>
            <a:r>
              <a:rPr lang="fr-FR" sz="3200" dirty="0" err="1" smtClean="0"/>
              <a:t>planned</a:t>
            </a:r>
            <a:r>
              <a:rPr lang="fr-FR" sz="3200" dirty="0" smtClean="0"/>
              <a:t> for the first Phase of development. One of </a:t>
            </a:r>
            <a:r>
              <a:rPr lang="fr-FR" sz="3200" dirty="0" err="1" smtClean="0"/>
              <a:t>them</a:t>
            </a:r>
            <a:r>
              <a:rPr lang="fr-FR" sz="3200" dirty="0" smtClean="0"/>
              <a:t> </a:t>
            </a:r>
            <a:r>
              <a:rPr lang="fr-FR" sz="3200" dirty="0" err="1" smtClean="0"/>
              <a:t>will</a:t>
            </a:r>
            <a:r>
              <a:rPr lang="fr-FR" sz="3200" dirty="0" smtClean="0"/>
              <a:t> </a:t>
            </a:r>
            <a:r>
              <a:rPr lang="fr-FR" sz="3200" dirty="0" err="1" smtClean="0"/>
              <a:t>be</a:t>
            </a:r>
            <a:r>
              <a:rPr lang="fr-FR" sz="3200" dirty="0" smtClean="0"/>
              <a:t> </a:t>
            </a:r>
            <a:r>
              <a:rPr lang="fr-FR" sz="3200" dirty="0" err="1" smtClean="0"/>
              <a:t>located</a:t>
            </a:r>
            <a:r>
              <a:rPr lang="fr-FR" sz="3200" dirty="0" smtClean="0"/>
              <a:t> on the </a:t>
            </a:r>
            <a:r>
              <a:rPr lang="fr-FR" sz="3200" dirty="0" err="1" smtClean="0"/>
              <a:t>south</a:t>
            </a:r>
            <a:r>
              <a:rPr lang="fr-FR" sz="3200" dirty="0" smtClean="0"/>
              <a:t> </a:t>
            </a:r>
            <a:r>
              <a:rPr lang="fr-FR" sz="3200" dirty="0" err="1" smtClean="0"/>
              <a:t>bank</a:t>
            </a:r>
            <a:r>
              <a:rPr lang="fr-FR" sz="3200" dirty="0" smtClean="0"/>
              <a:t> of the river </a:t>
            </a:r>
            <a:r>
              <a:rPr lang="fr-FR" sz="3200" dirty="0" err="1" smtClean="0"/>
              <a:t>Alima</a:t>
            </a:r>
            <a:r>
              <a:rPr lang="fr-FR" sz="3200" dirty="0" smtClean="0"/>
              <a:t> in </a:t>
            </a:r>
            <a:r>
              <a:rPr lang="fr-FR" sz="3200" dirty="0" err="1" smtClean="0"/>
              <a:t>order</a:t>
            </a:r>
            <a:r>
              <a:rPr lang="fr-FR" sz="3200" dirty="0" smtClean="0"/>
              <a:t> to serve the </a:t>
            </a:r>
            <a:r>
              <a:rPr lang="fr-FR" sz="3200" dirty="0" err="1" smtClean="0"/>
              <a:t>industrial</a:t>
            </a:r>
            <a:r>
              <a:rPr lang="fr-FR" sz="3200" dirty="0" smtClean="0"/>
              <a:t> and </a:t>
            </a:r>
            <a:r>
              <a:rPr lang="fr-FR" sz="3200" dirty="0" err="1" smtClean="0"/>
              <a:t>residential</a:t>
            </a:r>
            <a:r>
              <a:rPr lang="fr-FR" sz="3200" dirty="0" smtClean="0"/>
              <a:t> </a:t>
            </a:r>
            <a:r>
              <a:rPr lang="fr-FR" sz="3200" dirty="0" err="1" smtClean="0"/>
              <a:t>developments</a:t>
            </a:r>
            <a:r>
              <a:rPr lang="fr-FR" sz="3200" dirty="0" smtClean="0"/>
              <a:t> </a:t>
            </a:r>
            <a:r>
              <a:rPr lang="fr-FR" sz="3200" dirty="0" err="1" smtClean="0"/>
              <a:t>expected</a:t>
            </a:r>
            <a:r>
              <a:rPr lang="fr-FR" sz="3200" dirty="0" smtClean="0"/>
              <a:t>. 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76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3568" y="256490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/>
              <a:t>6.  Management of Solid Wastes</a:t>
            </a:r>
            <a:endParaRPr lang="fr-FR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77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9552" y="1830303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The </a:t>
            </a:r>
            <a:r>
              <a:rPr lang="fr-FR" sz="2800" dirty="0" err="1" smtClean="0"/>
              <a:t>integrated</a:t>
            </a:r>
            <a:r>
              <a:rPr lang="fr-FR" sz="2800" dirty="0" smtClean="0"/>
              <a:t> management </a:t>
            </a:r>
            <a:r>
              <a:rPr lang="fr-FR" sz="2800" dirty="0" err="1" smtClean="0"/>
              <a:t>factory</a:t>
            </a:r>
            <a:r>
              <a:rPr lang="fr-FR" sz="2800" dirty="0" smtClean="0"/>
              <a:t> of </a:t>
            </a:r>
            <a:r>
              <a:rPr lang="fr-FR" sz="2800" dirty="0" err="1" smtClean="0"/>
              <a:t>solid</a:t>
            </a:r>
            <a:r>
              <a:rPr lang="fr-FR" sz="2800" dirty="0" smtClean="0"/>
              <a:t> </a:t>
            </a:r>
            <a:r>
              <a:rPr lang="fr-FR" sz="2800" dirty="0" err="1" smtClean="0"/>
              <a:t>wastes</a:t>
            </a:r>
            <a:r>
              <a:rPr lang="fr-FR" sz="2800" dirty="0" smtClean="0"/>
              <a:t> </a:t>
            </a:r>
            <a:r>
              <a:rPr lang="fr-FR" sz="2800" dirty="0" err="1" smtClean="0"/>
              <a:t>includes</a:t>
            </a:r>
            <a:r>
              <a:rPr lang="fr-FR" sz="2800" dirty="0" smtClean="0"/>
              <a:t> a center of </a:t>
            </a:r>
            <a:r>
              <a:rPr lang="fr-FR" sz="2800" dirty="0" err="1" smtClean="0"/>
              <a:t>recuperation</a:t>
            </a:r>
            <a:r>
              <a:rPr lang="fr-FR" sz="2800" dirty="0" smtClean="0"/>
              <a:t>, a center of </a:t>
            </a:r>
            <a:r>
              <a:rPr lang="fr-FR" sz="2800" dirty="0" err="1" smtClean="0"/>
              <a:t>composting</a:t>
            </a:r>
            <a:r>
              <a:rPr lang="fr-FR" sz="2800" dirty="0" smtClean="0"/>
              <a:t> and of the </a:t>
            </a:r>
            <a:r>
              <a:rPr lang="fr-FR" sz="2800" dirty="0" err="1" smtClean="0"/>
              <a:t>biomass</a:t>
            </a:r>
            <a:r>
              <a:rPr lang="fr-FR" sz="2800" dirty="0" smtClean="0"/>
              <a:t> management for the </a:t>
            </a:r>
            <a:r>
              <a:rPr lang="fr-FR" sz="2800" dirty="0" err="1" smtClean="0"/>
              <a:t>processing</a:t>
            </a:r>
            <a:r>
              <a:rPr lang="fr-FR" sz="2800" dirty="0" smtClean="0"/>
              <a:t> of </a:t>
            </a:r>
            <a:r>
              <a:rPr lang="fr-FR" sz="2800" dirty="0" err="1" smtClean="0"/>
              <a:t>organic</a:t>
            </a:r>
            <a:r>
              <a:rPr lang="fr-FR" sz="2800" dirty="0" smtClean="0"/>
              <a:t> </a:t>
            </a:r>
            <a:r>
              <a:rPr lang="fr-FR" sz="2800" dirty="0" err="1" smtClean="0"/>
              <a:t>wastes,as</a:t>
            </a:r>
            <a:r>
              <a:rPr lang="fr-FR" sz="2800" dirty="0" smtClean="0"/>
              <a:t> </a:t>
            </a:r>
            <a:r>
              <a:rPr lang="fr-FR" sz="2800" dirty="0" err="1" smtClean="0"/>
              <a:t>well</a:t>
            </a:r>
            <a:r>
              <a:rPr lang="fr-FR" sz="2800" dirty="0" smtClean="0"/>
              <a:t> as a site of  a </a:t>
            </a:r>
            <a:r>
              <a:rPr lang="fr-FR" sz="2800" dirty="0" err="1" smtClean="0"/>
              <a:t>technical</a:t>
            </a:r>
            <a:r>
              <a:rPr lang="fr-FR" sz="2800" dirty="0" smtClean="0"/>
              <a:t> </a:t>
            </a:r>
            <a:r>
              <a:rPr lang="fr-FR" sz="2800" dirty="0" err="1" smtClean="0"/>
              <a:t>burying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78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71600" y="2638653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/>
              <a:t>7.  Power supply</a:t>
            </a:r>
            <a:endParaRPr lang="fr-FR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79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27584" y="2066072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/>
              <a:t>The power supply </a:t>
            </a:r>
            <a:r>
              <a:rPr lang="fr-FR" sz="3000" dirty="0" err="1" smtClean="0"/>
              <a:t>consists</a:t>
            </a:r>
            <a:r>
              <a:rPr lang="fr-FR" sz="3000" dirty="0" smtClean="0"/>
              <a:t> in building a </a:t>
            </a:r>
            <a:r>
              <a:rPr lang="fr-FR" sz="3000" dirty="0" err="1" smtClean="0"/>
              <a:t>sub</a:t>
            </a:r>
            <a:r>
              <a:rPr lang="fr-FR" sz="3000" dirty="0" smtClean="0"/>
              <a:t> – station of 110kV/20kV in </a:t>
            </a:r>
            <a:r>
              <a:rPr lang="fr-FR" sz="3000" dirty="0" err="1" smtClean="0"/>
              <a:t>order</a:t>
            </a:r>
            <a:r>
              <a:rPr lang="fr-FR" sz="3000" dirty="0" smtClean="0"/>
              <a:t>   to </a:t>
            </a:r>
            <a:r>
              <a:rPr lang="fr-FR" sz="3000" dirty="0" err="1" smtClean="0"/>
              <a:t>distribute</a:t>
            </a:r>
            <a:r>
              <a:rPr lang="fr-FR" sz="3000" dirty="0" smtClean="0"/>
              <a:t> power to new </a:t>
            </a:r>
            <a:r>
              <a:rPr lang="fr-FR" sz="3000" dirty="0" err="1" smtClean="0"/>
              <a:t>developments</a:t>
            </a:r>
            <a:r>
              <a:rPr lang="fr-FR" sz="3000" dirty="0" smtClean="0"/>
              <a:t>. </a:t>
            </a: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72560" cy="5643602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</a:rPr>
              <a:t>The first </a:t>
            </a:r>
            <a:r>
              <a:rPr lang="fr-FR" sz="2800" b="1" i="1" dirty="0" smtClean="0">
                <a:solidFill>
                  <a:schemeClr val="tx1"/>
                </a:solidFill>
              </a:rPr>
              <a:t>Phase </a:t>
            </a:r>
            <a:r>
              <a:rPr lang="fr-FR" sz="2800" b="1" i="1" dirty="0" err="1" smtClean="0">
                <a:solidFill>
                  <a:schemeClr val="tx1"/>
                </a:solidFill>
              </a:rPr>
              <a:t>is</a:t>
            </a:r>
            <a:r>
              <a:rPr lang="fr-FR" sz="2800" i="1" dirty="0" smtClean="0">
                <a:solidFill>
                  <a:schemeClr val="tx1"/>
                </a:solidFill>
              </a:rPr>
              <a:t> </a:t>
            </a:r>
            <a:r>
              <a:rPr lang="fr-FR" sz="2800" i="1" dirty="0" err="1" smtClean="0">
                <a:solidFill>
                  <a:schemeClr val="tx1"/>
                </a:solidFill>
              </a:rPr>
              <a:t>centered</a:t>
            </a:r>
            <a:r>
              <a:rPr lang="fr-FR" sz="2800" i="1" dirty="0" smtClean="0">
                <a:solidFill>
                  <a:schemeClr val="tx1"/>
                </a:solidFill>
              </a:rPr>
              <a:t>  on the </a:t>
            </a:r>
            <a:r>
              <a:rPr lang="fr-FR" sz="2800" i="1" dirty="0" err="1" smtClean="0">
                <a:solidFill>
                  <a:schemeClr val="tx1"/>
                </a:solidFill>
              </a:rPr>
              <a:t>industrial</a:t>
            </a:r>
            <a:r>
              <a:rPr lang="fr-FR" sz="2800" i="1" dirty="0" smtClean="0">
                <a:solidFill>
                  <a:schemeClr val="tx1"/>
                </a:solidFill>
              </a:rPr>
              <a:t> </a:t>
            </a:r>
            <a:r>
              <a:rPr lang="fr-FR" sz="2800" i="1" dirty="0" err="1" smtClean="0">
                <a:solidFill>
                  <a:schemeClr val="tx1"/>
                </a:solidFill>
              </a:rPr>
              <a:t>processing</a:t>
            </a:r>
            <a:r>
              <a:rPr lang="fr-FR" sz="2800" i="1" dirty="0" smtClean="0">
                <a:solidFill>
                  <a:schemeClr val="tx1"/>
                </a:solidFill>
              </a:rPr>
              <a:t> of timber in </a:t>
            </a:r>
            <a:r>
              <a:rPr lang="fr-FR" sz="2800" i="1" dirty="0" err="1" smtClean="0">
                <a:solidFill>
                  <a:schemeClr val="tx1"/>
                </a:solidFill>
              </a:rPr>
              <a:t>sawmill</a:t>
            </a:r>
            <a:r>
              <a:rPr lang="fr-FR" sz="2800" i="1" dirty="0" smtClean="0">
                <a:solidFill>
                  <a:schemeClr val="tx1"/>
                </a:solidFill>
              </a:rPr>
              <a:t> and </a:t>
            </a:r>
            <a:r>
              <a:rPr lang="fr-FR" sz="2800" i="1" dirty="0" err="1" smtClean="0">
                <a:solidFill>
                  <a:schemeClr val="tx1"/>
                </a:solidFill>
              </a:rPr>
              <a:t>plywood</a:t>
            </a:r>
            <a:r>
              <a:rPr lang="fr-FR" sz="2800" i="1" dirty="0" smtClean="0">
                <a:solidFill>
                  <a:schemeClr val="tx1"/>
                </a:solidFill>
              </a:rPr>
              <a:t>, and in the long </a:t>
            </a:r>
            <a:r>
              <a:rPr lang="fr-FR" sz="2800" i="1" dirty="0" err="1" smtClean="0">
                <a:solidFill>
                  <a:schemeClr val="tx1"/>
                </a:solidFill>
              </a:rPr>
              <a:t>term</a:t>
            </a:r>
            <a:r>
              <a:rPr lang="fr-FR" sz="2800" i="1" dirty="0" smtClean="0">
                <a:solidFill>
                  <a:schemeClr val="tx1"/>
                </a:solidFill>
              </a:rPr>
              <a:t>, the production of </a:t>
            </a:r>
            <a:r>
              <a:rPr lang="fr-FR" sz="2800" i="1" dirty="0" err="1" smtClean="0">
                <a:solidFill>
                  <a:schemeClr val="tx1"/>
                </a:solidFill>
              </a:rPr>
              <a:t>furniture</a:t>
            </a:r>
            <a:r>
              <a:rPr lang="fr-FR" sz="2800" i="1" dirty="0" smtClean="0">
                <a:solidFill>
                  <a:schemeClr val="tx1"/>
                </a:solidFill>
              </a:rPr>
              <a:t> and the real </a:t>
            </a:r>
            <a:r>
              <a:rPr lang="fr-FR" sz="2800" i="1" dirty="0" err="1" smtClean="0">
                <a:solidFill>
                  <a:schemeClr val="tx1"/>
                </a:solidFill>
              </a:rPr>
              <a:t>estate</a:t>
            </a:r>
            <a:r>
              <a:rPr lang="fr-FR" sz="2800" i="1" dirty="0" smtClean="0">
                <a:solidFill>
                  <a:schemeClr val="tx1"/>
                </a:solidFill>
              </a:rPr>
              <a:t> constructions;</a:t>
            </a:r>
            <a:r>
              <a:rPr lang="fr-FR" sz="2800" b="1" i="1" dirty="0" smtClean="0">
                <a:solidFill>
                  <a:schemeClr val="tx1"/>
                </a:solidFill>
              </a:rPr>
              <a:t/>
            </a:r>
            <a:br>
              <a:rPr lang="fr-FR" sz="2800" b="1" i="1" dirty="0" smtClean="0">
                <a:solidFill>
                  <a:schemeClr val="tx1"/>
                </a:solidFill>
              </a:rPr>
            </a:br>
            <a:r>
              <a:rPr lang="fr-FR" sz="2800" b="1" i="1" dirty="0" smtClean="0">
                <a:solidFill>
                  <a:schemeClr val="tx1"/>
                </a:solidFill>
              </a:rPr>
              <a:t/>
            </a:r>
            <a:br>
              <a:rPr lang="fr-FR" sz="2800" b="1" i="1" dirty="0" smtClean="0">
                <a:solidFill>
                  <a:schemeClr val="tx1"/>
                </a:solidFill>
              </a:rPr>
            </a:br>
            <a:r>
              <a:rPr lang="fr-FR" sz="2800" b="1" i="1" dirty="0" smtClean="0">
                <a:solidFill>
                  <a:schemeClr val="tx1"/>
                </a:solidFill>
              </a:rPr>
              <a:t>The second Phase </a:t>
            </a:r>
            <a:r>
              <a:rPr lang="fr-FR" sz="2800" i="1" dirty="0" err="1" smtClean="0">
                <a:solidFill>
                  <a:schemeClr val="tx1"/>
                </a:solidFill>
              </a:rPr>
              <a:t>is</a:t>
            </a:r>
            <a:r>
              <a:rPr lang="fr-FR" sz="2800" i="1" dirty="0" smtClean="0">
                <a:solidFill>
                  <a:schemeClr val="tx1"/>
                </a:solidFill>
              </a:rPr>
              <a:t> </a:t>
            </a:r>
            <a:r>
              <a:rPr lang="fr-FR" sz="2800" i="1" dirty="0" err="1" smtClean="0">
                <a:solidFill>
                  <a:schemeClr val="tx1"/>
                </a:solidFill>
              </a:rPr>
              <a:t>centered</a:t>
            </a:r>
            <a:r>
              <a:rPr lang="fr-FR" sz="2800" i="1" dirty="0" smtClean="0">
                <a:solidFill>
                  <a:schemeClr val="tx1"/>
                </a:solidFill>
              </a:rPr>
              <a:t> on the </a:t>
            </a:r>
            <a:r>
              <a:rPr lang="fr-FR" sz="2800" i="1" dirty="0" err="1" smtClean="0">
                <a:solidFill>
                  <a:schemeClr val="tx1"/>
                </a:solidFill>
              </a:rPr>
              <a:t>preparation</a:t>
            </a:r>
            <a:r>
              <a:rPr lang="fr-FR" sz="2800" i="1" dirty="0" smtClean="0">
                <a:solidFill>
                  <a:schemeClr val="tx1"/>
                </a:solidFill>
              </a:rPr>
              <a:t>, the development of </a:t>
            </a:r>
            <a:r>
              <a:rPr lang="fr-FR" sz="2800" i="1" dirty="0" err="1" smtClean="0">
                <a:solidFill>
                  <a:schemeClr val="tx1"/>
                </a:solidFill>
              </a:rPr>
              <a:t>crops</a:t>
            </a:r>
            <a:r>
              <a:rPr lang="fr-FR" sz="2800" i="1" dirty="0" smtClean="0">
                <a:solidFill>
                  <a:schemeClr val="tx1"/>
                </a:solidFill>
              </a:rPr>
              <a:t> of coffee and </a:t>
            </a:r>
            <a:r>
              <a:rPr lang="fr-FR" sz="2800" i="1" dirty="0" err="1" smtClean="0">
                <a:solidFill>
                  <a:schemeClr val="tx1"/>
                </a:solidFill>
              </a:rPr>
              <a:t>cocoa</a:t>
            </a:r>
            <a:r>
              <a:rPr lang="fr-FR" sz="2800" i="1" dirty="0" smtClean="0">
                <a:solidFill>
                  <a:schemeClr val="tx1"/>
                </a:solidFill>
              </a:rPr>
              <a:t> and the </a:t>
            </a:r>
            <a:r>
              <a:rPr lang="fr-FR" sz="2800" i="1" dirty="0" err="1" smtClean="0">
                <a:solidFill>
                  <a:schemeClr val="tx1"/>
                </a:solidFill>
              </a:rPr>
              <a:t>creation</a:t>
            </a:r>
            <a:r>
              <a:rPr lang="fr-FR" sz="2800" i="1" dirty="0" smtClean="0">
                <a:solidFill>
                  <a:schemeClr val="tx1"/>
                </a:solidFill>
              </a:rPr>
              <a:t> of the </a:t>
            </a:r>
            <a:r>
              <a:rPr lang="fr-FR" sz="2800" i="1" dirty="0" err="1" smtClean="0">
                <a:solidFill>
                  <a:schemeClr val="tx1"/>
                </a:solidFill>
              </a:rPr>
              <a:t>agribusiness</a:t>
            </a:r>
            <a:r>
              <a:rPr lang="fr-FR" sz="2800" i="1" dirty="0" smtClean="0">
                <a:solidFill>
                  <a:schemeClr val="tx1"/>
                </a:solidFill>
              </a:rPr>
              <a:t> </a:t>
            </a:r>
            <a:r>
              <a:rPr lang="fr-FR" sz="2800" i="1" dirty="0" err="1" smtClean="0">
                <a:solidFill>
                  <a:schemeClr val="tx1"/>
                </a:solidFill>
              </a:rPr>
              <a:t>through</a:t>
            </a:r>
            <a:r>
              <a:rPr lang="fr-FR" sz="2800" i="1" dirty="0" smtClean="0">
                <a:solidFill>
                  <a:schemeClr val="tx1"/>
                </a:solidFill>
              </a:rPr>
              <a:t> the </a:t>
            </a:r>
            <a:r>
              <a:rPr lang="fr-FR" sz="2800" i="1" dirty="0" err="1" smtClean="0">
                <a:solidFill>
                  <a:schemeClr val="tx1"/>
                </a:solidFill>
              </a:rPr>
              <a:t>processing</a:t>
            </a:r>
            <a:r>
              <a:rPr lang="fr-FR" sz="2800" i="1" dirty="0" smtClean="0">
                <a:solidFill>
                  <a:schemeClr val="tx1"/>
                </a:solidFill>
              </a:rPr>
              <a:t> of </a:t>
            </a:r>
            <a:r>
              <a:rPr lang="fr-FR" sz="2800" i="1" dirty="0" err="1" smtClean="0">
                <a:solidFill>
                  <a:schemeClr val="tx1"/>
                </a:solidFill>
              </a:rPr>
              <a:t>these</a:t>
            </a:r>
            <a:r>
              <a:rPr lang="fr-FR" sz="2800" i="1" dirty="0" smtClean="0">
                <a:solidFill>
                  <a:schemeClr val="tx1"/>
                </a:solidFill>
              </a:rPr>
              <a:t> </a:t>
            </a:r>
            <a:r>
              <a:rPr lang="fr-FR" sz="2800" i="1" dirty="0" err="1" smtClean="0">
                <a:solidFill>
                  <a:schemeClr val="tx1"/>
                </a:solidFill>
              </a:rPr>
              <a:t>crops</a:t>
            </a:r>
            <a:r>
              <a:rPr lang="fr-FR" sz="2800" i="1" dirty="0" smtClean="0">
                <a:solidFill>
                  <a:schemeClr val="tx1"/>
                </a:solidFill>
              </a:rPr>
              <a:t>;</a:t>
            </a:r>
            <a:r>
              <a:rPr lang="fr-FR" sz="2800" b="1" i="1" dirty="0" smtClean="0">
                <a:solidFill>
                  <a:schemeClr val="tx1"/>
                </a:solidFill>
              </a:rPr>
              <a:t/>
            </a:r>
            <a:br>
              <a:rPr lang="fr-FR" sz="2800" b="1" i="1" dirty="0" smtClean="0">
                <a:solidFill>
                  <a:schemeClr val="tx1"/>
                </a:solidFill>
              </a:rPr>
            </a:br>
            <a:r>
              <a:rPr lang="fr-FR" sz="2800" b="1" i="1" dirty="0" smtClean="0">
                <a:solidFill>
                  <a:schemeClr val="tx1"/>
                </a:solidFill>
              </a:rPr>
              <a:t/>
            </a:r>
            <a:br>
              <a:rPr lang="fr-FR" sz="2800" b="1" i="1" dirty="0" smtClean="0">
                <a:solidFill>
                  <a:schemeClr val="tx1"/>
                </a:solidFill>
              </a:rPr>
            </a:br>
            <a:r>
              <a:rPr lang="fr-FR" sz="2800" b="1" i="1" dirty="0" smtClean="0">
                <a:solidFill>
                  <a:schemeClr val="tx1"/>
                </a:solidFill>
              </a:rPr>
              <a:t>The </a:t>
            </a:r>
            <a:r>
              <a:rPr lang="fr-FR" sz="2800" b="1" i="1" dirty="0" err="1" smtClean="0">
                <a:solidFill>
                  <a:schemeClr val="tx1"/>
                </a:solidFill>
              </a:rPr>
              <a:t>third</a:t>
            </a:r>
            <a:r>
              <a:rPr lang="fr-FR" sz="2800" b="1" i="1" dirty="0" smtClean="0">
                <a:solidFill>
                  <a:schemeClr val="tx1"/>
                </a:solidFill>
              </a:rPr>
              <a:t> Phase 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concerns</a:t>
            </a:r>
            <a:r>
              <a:rPr lang="fr-FR" sz="2800" dirty="0" smtClean="0">
                <a:solidFill>
                  <a:schemeClr val="tx1"/>
                </a:solidFill>
              </a:rPr>
              <a:t> the </a:t>
            </a:r>
            <a:r>
              <a:rPr lang="fr-FR" sz="2800" dirty="0" err="1" smtClean="0">
                <a:solidFill>
                  <a:schemeClr val="tx1"/>
                </a:solidFill>
              </a:rPr>
              <a:t>crops</a:t>
            </a:r>
            <a:r>
              <a:rPr lang="fr-FR" sz="2800" dirty="0" smtClean="0">
                <a:solidFill>
                  <a:schemeClr val="tx1"/>
                </a:solidFill>
              </a:rPr>
              <a:t> of the palm </a:t>
            </a:r>
            <a:r>
              <a:rPr lang="fr-FR" sz="2800" dirty="0" err="1" smtClean="0">
                <a:solidFill>
                  <a:schemeClr val="tx1"/>
                </a:solidFill>
              </a:rPr>
              <a:t>groves</a:t>
            </a:r>
            <a:r>
              <a:rPr lang="fr-FR" sz="2800" dirty="0" smtClean="0">
                <a:solidFill>
                  <a:schemeClr val="tx1"/>
                </a:solidFill>
              </a:rPr>
              <a:t>;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80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3528" y="198477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Estimate of costs for the first phase of the development of infrastructures</a:t>
            </a:r>
            <a:endParaRPr lang="fr-FR" sz="3600" dirty="0" smtClean="0"/>
          </a:p>
          <a:p>
            <a:pPr algn="ctr"/>
            <a:endParaRPr lang="fr-FR" sz="36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81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79512" y="260648"/>
          <a:ext cx="8568952" cy="60255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8032"/>
                <a:gridCol w="1512168"/>
                <a:gridCol w="3672408"/>
                <a:gridCol w="1692810"/>
                <a:gridCol w="1403534"/>
              </a:tblGrid>
              <a:tr h="340175"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9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/>
                        <a:t>No.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113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/>
                        <a:t>Infrastructures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/>
                        <a:t>Descr</a:t>
                      </a:r>
                      <a:r>
                        <a:rPr lang="fr-FR" sz="1500" spc="-5" dirty="0"/>
                        <a:t>i</a:t>
                      </a:r>
                      <a:r>
                        <a:rPr lang="fr-FR" sz="1500" dirty="0"/>
                        <a:t>pti</a:t>
                      </a:r>
                      <a:r>
                        <a:rPr lang="fr-FR" sz="1500" spc="-5" dirty="0"/>
                        <a:t>o</a:t>
                      </a:r>
                      <a:r>
                        <a:rPr lang="fr-FR" sz="1500" dirty="0"/>
                        <a:t>n</a:t>
                      </a:r>
                      <a:r>
                        <a:rPr lang="fr-FR" sz="1500" spc="5" dirty="0"/>
                        <a:t> </a:t>
                      </a:r>
                      <a:r>
                        <a:rPr lang="fr-FR" sz="1500" spc="5" dirty="0" smtClean="0"/>
                        <a:t>of </a:t>
                      </a:r>
                      <a:r>
                        <a:rPr lang="fr-FR" sz="1500" spc="-5" dirty="0" smtClean="0"/>
                        <a:t> Works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285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err="1" smtClean="0"/>
                        <a:t>Co</a:t>
                      </a:r>
                      <a:r>
                        <a:rPr lang="fr-FR" sz="1500" spc="5" dirty="0" err="1"/>
                        <a:t>s</a:t>
                      </a:r>
                      <a:r>
                        <a:rPr lang="fr-FR" sz="1500" dirty="0" err="1" smtClean="0"/>
                        <a:t>t</a:t>
                      </a:r>
                      <a:r>
                        <a:rPr lang="fr-FR" sz="1500" dirty="0" smtClean="0"/>
                        <a:t> </a:t>
                      </a:r>
                      <a:r>
                        <a:rPr lang="fr-FR" sz="1500" dirty="0"/>
                        <a:t>(XA</a:t>
                      </a:r>
                      <a:r>
                        <a:rPr lang="fr-FR" sz="1500" spc="-5" dirty="0"/>
                        <a:t>F</a:t>
                      </a:r>
                      <a:r>
                        <a:rPr lang="fr-FR" sz="1500" dirty="0"/>
                        <a:t>)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2343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err="1" smtClean="0"/>
                        <a:t>Co</a:t>
                      </a:r>
                      <a:r>
                        <a:rPr lang="fr-FR" sz="1500" spc="5" dirty="0" err="1"/>
                        <a:t>s</a:t>
                      </a:r>
                      <a:r>
                        <a:rPr lang="fr-FR" sz="1500" dirty="0" err="1" smtClean="0"/>
                        <a:t>t</a:t>
                      </a:r>
                      <a:r>
                        <a:rPr lang="fr-FR" sz="1500" dirty="0" smtClean="0"/>
                        <a:t> </a:t>
                      </a:r>
                      <a:r>
                        <a:rPr lang="fr-FR" sz="1500" dirty="0"/>
                        <a:t>(US</a:t>
                      </a:r>
                      <a:r>
                        <a:rPr lang="fr-FR" sz="1500" spc="-5" dirty="0"/>
                        <a:t>D</a:t>
                      </a:r>
                      <a:r>
                        <a:rPr lang="fr-FR" sz="1500" dirty="0"/>
                        <a:t>)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955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fr-FR" sz="1500"/>
                    </a:p>
                    <a:p>
                      <a:pPr marL="46990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/>
                        <a:t>1</a:t>
                      </a:r>
                      <a:endParaRPr lang="fr-FR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275590" marR="276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/>
                        <a:t>Roads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2575" marR="88900" indent="-175260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fr-FR" sz="1500" dirty="0"/>
                        <a:t>C</a:t>
                      </a:r>
                      <a:r>
                        <a:rPr lang="fr-FR" sz="1500" spc="5" dirty="0"/>
                        <a:t>o</a:t>
                      </a:r>
                      <a:r>
                        <a:rPr lang="fr-FR" sz="1500" dirty="0"/>
                        <a:t>ns</a:t>
                      </a:r>
                      <a:r>
                        <a:rPr lang="fr-FR" sz="1500" spc="5" dirty="0"/>
                        <a:t>t</a:t>
                      </a:r>
                      <a:r>
                        <a:rPr lang="fr-FR" sz="1500" dirty="0"/>
                        <a:t>ruct</a:t>
                      </a:r>
                      <a:r>
                        <a:rPr lang="fr-FR" sz="1500" spc="5" dirty="0"/>
                        <a:t>io</a:t>
                      </a:r>
                      <a:r>
                        <a:rPr lang="fr-FR" sz="1500" dirty="0"/>
                        <a:t>n</a:t>
                      </a:r>
                      <a:r>
                        <a:rPr lang="fr-FR" sz="1500" spc="-40" dirty="0"/>
                        <a:t> </a:t>
                      </a:r>
                      <a:r>
                        <a:rPr lang="fr-FR" sz="1500" spc="-40" dirty="0" smtClean="0"/>
                        <a:t>of</a:t>
                      </a:r>
                      <a:r>
                        <a:rPr lang="fr-FR" sz="1500" spc="-5" dirty="0" smtClean="0"/>
                        <a:t> </a:t>
                      </a:r>
                      <a:r>
                        <a:rPr lang="fr-FR" sz="1500" spc="5" dirty="0"/>
                        <a:t>8</a:t>
                      </a:r>
                      <a:r>
                        <a:rPr lang="fr-FR" sz="1500" dirty="0"/>
                        <a:t>8</a:t>
                      </a:r>
                      <a:r>
                        <a:rPr lang="fr-FR" sz="1500" spc="-15" dirty="0"/>
                        <a:t> </a:t>
                      </a:r>
                      <a:r>
                        <a:rPr lang="fr-FR" sz="1500" dirty="0"/>
                        <a:t>km </a:t>
                      </a:r>
                      <a:r>
                        <a:rPr lang="fr-FR" sz="1500" dirty="0" smtClean="0"/>
                        <a:t>of</a:t>
                      </a:r>
                      <a:r>
                        <a:rPr lang="fr-FR" sz="1500" baseline="0" dirty="0" smtClean="0"/>
                        <a:t> road network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FCFA </a:t>
                      </a:r>
                      <a:r>
                        <a:rPr lang="fr-FR" sz="1500" dirty="0" smtClean="0"/>
                        <a:t>1</a:t>
                      </a:r>
                      <a:r>
                        <a:rPr lang="fr-FR" sz="1500" spc="5" dirty="0" smtClean="0"/>
                        <a:t>3</a:t>
                      </a:r>
                      <a:r>
                        <a:rPr lang="fr-FR" sz="1500" spc="0" dirty="0" smtClean="0"/>
                        <a:t>.</a:t>
                      </a:r>
                      <a:r>
                        <a:rPr lang="fr-FR" sz="1500" spc="5" dirty="0" smtClean="0"/>
                        <a:t>6</a:t>
                      </a:r>
                      <a:r>
                        <a:rPr lang="fr-FR" sz="1500" dirty="0" smtClean="0"/>
                        <a:t>2</a:t>
                      </a:r>
                      <a:r>
                        <a:rPr lang="fr-FR" sz="1500" spc="5" dirty="0" smtClean="0"/>
                        <a:t>7</a:t>
                      </a:r>
                      <a:r>
                        <a:rPr lang="fr-FR" sz="1500" spc="0" dirty="0" smtClean="0"/>
                        <a:t>.</a:t>
                      </a:r>
                      <a:r>
                        <a:rPr lang="fr-FR" sz="1500" spc="5" dirty="0" smtClean="0"/>
                        <a:t>6</a:t>
                      </a:r>
                      <a:r>
                        <a:rPr lang="fr-FR" sz="1500" dirty="0" smtClean="0"/>
                        <a:t>8</a:t>
                      </a:r>
                      <a:r>
                        <a:rPr lang="fr-FR" sz="1500" spc="5" dirty="0" smtClean="0"/>
                        <a:t>0</a:t>
                      </a:r>
                      <a:r>
                        <a:rPr lang="fr-FR" sz="1500" spc="0" dirty="0" smtClean="0"/>
                        <a:t>.</a:t>
                      </a:r>
                      <a:r>
                        <a:rPr lang="fr-FR" sz="1500" spc="5" dirty="0" smtClean="0"/>
                        <a:t>0</a:t>
                      </a:r>
                      <a:r>
                        <a:rPr lang="fr-FR" sz="1500" dirty="0" smtClean="0"/>
                        <a:t>00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262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/>
                        <a:t>$ 2</a:t>
                      </a:r>
                      <a:r>
                        <a:rPr lang="fr-FR" sz="1500" spc="5" dirty="0" smtClean="0"/>
                        <a:t>5</a:t>
                      </a:r>
                      <a:r>
                        <a:rPr lang="fr-FR" sz="1500" spc="0" dirty="0" smtClean="0"/>
                        <a:t>.</a:t>
                      </a:r>
                      <a:r>
                        <a:rPr lang="fr-FR" sz="1500" spc="5" dirty="0" smtClean="0"/>
                        <a:t>5</a:t>
                      </a:r>
                      <a:r>
                        <a:rPr lang="fr-FR" sz="1500" dirty="0" smtClean="0"/>
                        <a:t>2</a:t>
                      </a:r>
                      <a:r>
                        <a:rPr lang="fr-FR" sz="1500" spc="5" dirty="0" smtClean="0"/>
                        <a:t>0</a:t>
                      </a:r>
                      <a:r>
                        <a:rPr lang="fr-FR" sz="1500" spc="0" dirty="0" smtClean="0"/>
                        <a:t>.</a:t>
                      </a:r>
                      <a:r>
                        <a:rPr lang="fr-FR" sz="1500" spc="5" dirty="0" smtClean="0"/>
                        <a:t>0</a:t>
                      </a:r>
                      <a:r>
                        <a:rPr lang="fr-FR" sz="1500" dirty="0" smtClean="0"/>
                        <a:t>00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1243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fr-FR" sz="1500"/>
                    </a:p>
                    <a:p>
                      <a:pPr marL="46990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/>
                        <a:t>2</a:t>
                      </a:r>
                      <a:endParaRPr lang="fr-FR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300990" marR="5080" indent="-277495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endParaRPr lang="fr-FR" sz="1500" spc="5" dirty="0" smtClean="0"/>
                    </a:p>
                    <a:p>
                      <a:pPr marL="300990" marR="5080" indent="-277495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fr-FR" sz="1500" spc="5" baseline="0" dirty="0" smtClean="0"/>
                        <a:t> Water </a:t>
                      </a:r>
                      <a:r>
                        <a:rPr lang="fr-FR" sz="1500" spc="5" baseline="0" dirty="0" err="1" smtClean="0"/>
                        <a:t>catering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1270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fr-FR" sz="1500" dirty="0" err="1" smtClean="0"/>
                        <a:t>Modernization</a:t>
                      </a:r>
                      <a:r>
                        <a:rPr lang="fr-FR" sz="1500" spc="-55" dirty="0" smtClean="0"/>
                        <a:t> </a:t>
                      </a:r>
                      <a:r>
                        <a:rPr lang="fr-FR" sz="1500" spc="-55" dirty="0" smtClean="0"/>
                        <a:t>of the </a:t>
                      </a:r>
                      <a:r>
                        <a:rPr lang="fr-FR" sz="1500" spc="-55" dirty="0" err="1" smtClean="0"/>
                        <a:t>current</a:t>
                      </a:r>
                      <a:r>
                        <a:rPr lang="fr-FR" sz="1500" spc="-55" dirty="0" smtClean="0"/>
                        <a:t> water </a:t>
                      </a:r>
                      <a:r>
                        <a:rPr lang="fr-FR" sz="1500" spc="-55" dirty="0" err="1" smtClean="0"/>
                        <a:t>treatment</a:t>
                      </a:r>
                      <a:r>
                        <a:rPr lang="fr-FR" sz="1500" spc="-55" dirty="0" smtClean="0"/>
                        <a:t> unit</a:t>
                      </a:r>
                      <a:r>
                        <a:rPr lang="fr-FR" sz="1500" dirty="0" smtClean="0"/>
                        <a:t>,</a:t>
                      </a:r>
                      <a:r>
                        <a:rPr lang="fr-FR" sz="1500" spc="-30" dirty="0" smtClean="0"/>
                        <a:t> </a:t>
                      </a:r>
                      <a:r>
                        <a:rPr lang="fr-FR" sz="1500" spc="-30" dirty="0" err="1" smtClean="0"/>
                        <a:t>with</a:t>
                      </a:r>
                      <a:r>
                        <a:rPr lang="fr-FR" sz="1500" spc="-15" dirty="0" smtClean="0"/>
                        <a:t> </a:t>
                      </a:r>
                      <a:r>
                        <a:rPr lang="fr-FR" sz="1500" dirty="0" smtClean="0"/>
                        <a:t>3  </a:t>
                      </a:r>
                      <a:r>
                        <a:rPr lang="fr-FR" sz="1500" dirty="0" err="1" smtClean="0"/>
                        <a:t>ground</a:t>
                      </a:r>
                      <a:r>
                        <a:rPr lang="fr-FR" sz="1500" dirty="0" smtClean="0"/>
                        <a:t> </a:t>
                      </a:r>
                      <a:r>
                        <a:rPr lang="fr-FR" sz="1500" dirty="0" err="1" smtClean="0"/>
                        <a:t>reservoirs</a:t>
                      </a:r>
                      <a:r>
                        <a:rPr lang="fr-FR" sz="1500" spc="-35" dirty="0" smtClean="0"/>
                        <a:t> </a:t>
                      </a:r>
                      <a:r>
                        <a:rPr lang="fr-FR" sz="1500" spc="10" dirty="0" smtClean="0"/>
                        <a:t>and </a:t>
                      </a:r>
                      <a:r>
                        <a:rPr lang="fr-FR" sz="1500" spc="-5" dirty="0" smtClean="0"/>
                        <a:t> </a:t>
                      </a:r>
                      <a:r>
                        <a:rPr lang="fr-FR" sz="1500" dirty="0" smtClean="0"/>
                        <a:t>3 water</a:t>
                      </a:r>
                      <a:r>
                        <a:rPr lang="fr-FR" sz="1500" baseline="0" dirty="0" smtClean="0"/>
                        <a:t> </a:t>
                      </a:r>
                      <a:r>
                        <a:rPr lang="fr-FR" sz="1500" baseline="0" dirty="0" err="1" smtClean="0"/>
                        <a:t>towers</a:t>
                      </a:r>
                      <a:r>
                        <a:rPr lang="fr-FR" sz="1500" baseline="0" dirty="0" smtClean="0"/>
                        <a:t>, </a:t>
                      </a:r>
                      <a:r>
                        <a:rPr lang="fr-FR" sz="1500" spc="-20" dirty="0" smtClean="0"/>
                        <a:t> </a:t>
                      </a:r>
                      <a:r>
                        <a:rPr lang="fr-FR" sz="1500" dirty="0"/>
                        <a:t>25km</a:t>
                      </a:r>
                      <a:r>
                        <a:rPr lang="fr-FR" sz="1500" spc="-15" dirty="0"/>
                        <a:t> </a:t>
                      </a:r>
                      <a:r>
                        <a:rPr lang="fr-FR" sz="1500" spc="-15" dirty="0" smtClean="0"/>
                        <a:t>of main </a:t>
                      </a:r>
                      <a:r>
                        <a:rPr lang="fr-FR" sz="1500" spc="-15" dirty="0" err="1" smtClean="0"/>
                        <a:t>gully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2152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FCFA </a:t>
                      </a:r>
                      <a:r>
                        <a:rPr lang="fr-FR" sz="1500" dirty="0" smtClean="0"/>
                        <a:t>1</a:t>
                      </a:r>
                      <a:r>
                        <a:rPr lang="fr-FR" sz="1500" spc="5" dirty="0" smtClean="0"/>
                        <a:t>1</a:t>
                      </a:r>
                      <a:r>
                        <a:rPr lang="fr-FR" sz="1500" spc="0" dirty="0" smtClean="0"/>
                        <a:t>.</a:t>
                      </a:r>
                      <a:r>
                        <a:rPr lang="fr-FR" sz="1500" spc="5" dirty="0" smtClean="0"/>
                        <a:t>3</a:t>
                      </a:r>
                      <a:r>
                        <a:rPr lang="fr-FR" sz="1500" dirty="0" smtClean="0"/>
                        <a:t>0</a:t>
                      </a:r>
                      <a:r>
                        <a:rPr lang="fr-FR" sz="1500" spc="5" dirty="0" smtClean="0"/>
                        <a:t>0</a:t>
                      </a:r>
                      <a:r>
                        <a:rPr lang="fr-FR" sz="1500" spc="0" dirty="0" smtClean="0"/>
                        <a:t>.</a:t>
                      </a:r>
                      <a:r>
                        <a:rPr lang="fr-FR" sz="1500" spc="5" dirty="0" smtClean="0"/>
                        <a:t>0</a:t>
                      </a:r>
                      <a:r>
                        <a:rPr lang="fr-FR" sz="1500" dirty="0" smtClean="0"/>
                        <a:t>0</a:t>
                      </a:r>
                      <a:r>
                        <a:rPr lang="fr-FR" sz="1500" spc="5" dirty="0" smtClean="0"/>
                        <a:t>0</a:t>
                      </a:r>
                      <a:r>
                        <a:rPr lang="fr-FR" sz="1500" spc="0" dirty="0" smtClean="0"/>
                        <a:t>.</a:t>
                      </a:r>
                      <a:r>
                        <a:rPr lang="fr-FR" sz="1500" spc="5" dirty="0" smtClean="0"/>
                        <a:t>0</a:t>
                      </a:r>
                      <a:r>
                        <a:rPr lang="fr-FR" sz="1500" dirty="0" smtClean="0"/>
                        <a:t>00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262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/>
                        <a:t>$ 2</a:t>
                      </a:r>
                      <a:r>
                        <a:rPr lang="fr-FR" sz="1500" spc="5" dirty="0" smtClean="0"/>
                        <a:t>1.1</a:t>
                      </a:r>
                      <a:r>
                        <a:rPr lang="fr-FR" sz="1500" dirty="0" smtClean="0"/>
                        <a:t>6</a:t>
                      </a:r>
                      <a:r>
                        <a:rPr lang="fr-FR" sz="1500" spc="5" dirty="0" smtClean="0"/>
                        <a:t>1.0</a:t>
                      </a:r>
                      <a:r>
                        <a:rPr lang="fr-FR" sz="1500" dirty="0" smtClean="0"/>
                        <a:t>49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37675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fr-FR" sz="1500"/>
                    </a:p>
                    <a:p>
                      <a:pPr marL="46990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/>
                        <a:t>3</a:t>
                      </a:r>
                      <a:endParaRPr lang="fr-FR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1162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500" dirty="0" smtClean="0"/>
                    </a:p>
                    <a:p>
                      <a:pPr marL="1162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latin typeface="Calibri"/>
                          <a:ea typeface="Times New Roman"/>
                          <a:cs typeface="Times New Roman"/>
                        </a:rPr>
                        <a:t>Sanitation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8890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fr-FR" sz="1500" dirty="0"/>
                        <a:t>C</a:t>
                      </a:r>
                      <a:r>
                        <a:rPr lang="fr-FR" sz="1500" spc="5" dirty="0"/>
                        <a:t>o</a:t>
                      </a:r>
                      <a:r>
                        <a:rPr lang="fr-FR" sz="1500" dirty="0"/>
                        <a:t>ns</a:t>
                      </a:r>
                      <a:r>
                        <a:rPr lang="fr-FR" sz="1500" spc="5" dirty="0"/>
                        <a:t>t</a:t>
                      </a:r>
                      <a:r>
                        <a:rPr lang="fr-FR" sz="1500" dirty="0"/>
                        <a:t>ruct</a:t>
                      </a:r>
                      <a:r>
                        <a:rPr lang="fr-FR" sz="1500" spc="5" dirty="0"/>
                        <a:t>io</a:t>
                      </a:r>
                      <a:r>
                        <a:rPr lang="fr-FR" sz="1500" dirty="0"/>
                        <a:t>n</a:t>
                      </a:r>
                      <a:r>
                        <a:rPr lang="fr-FR" sz="1500" spc="-40" dirty="0"/>
                        <a:t> </a:t>
                      </a:r>
                      <a:r>
                        <a:rPr lang="fr-FR" sz="1500" dirty="0"/>
                        <a:t>2</a:t>
                      </a:r>
                      <a:r>
                        <a:rPr lang="fr-FR" sz="1500" spc="-10" dirty="0"/>
                        <a:t> </a:t>
                      </a:r>
                      <a:r>
                        <a:rPr lang="fr-FR" sz="1500" dirty="0"/>
                        <a:t>S</a:t>
                      </a:r>
                      <a:r>
                        <a:rPr lang="fr-FR" sz="1500" spc="5" dirty="0"/>
                        <a:t>T</a:t>
                      </a:r>
                      <a:r>
                        <a:rPr lang="fr-FR" sz="1500" dirty="0"/>
                        <a:t>P </a:t>
                      </a:r>
                      <a:r>
                        <a:rPr lang="fr-FR" sz="1500" dirty="0" smtClean="0"/>
                        <a:t>(</a:t>
                      </a:r>
                      <a:r>
                        <a:rPr lang="fr-FR" sz="1500" dirty="0" err="1" smtClean="0"/>
                        <a:t>epuration</a:t>
                      </a:r>
                      <a:r>
                        <a:rPr lang="fr-FR" sz="1500" dirty="0" smtClean="0"/>
                        <a:t> station)</a:t>
                      </a:r>
                      <a:r>
                        <a:rPr lang="fr-FR" sz="1500" spc="-45" dirty="0" smtClean="0"/>
                        <a:t> and </a:t>
                      </a:r>
                      <a:r>
                        <a:rPr lang="fr-FR" sz="1500" dirty="0" smtClean="0"/>
                        <a:t> 14</a:t>
                      </a:r>
                      <a:r>
                        <a:rPr lang="fr-FR" sz="1500" spc="-15" dirty="0" smtClean="0"/>
                        <a:t> </a:t>
                      </a:r>
                      <a:r>
                        <a:rPr lang="fr-FR" sz="1500" spc="5" dirty="0"/>
                        <a:t>k</a:t>
                      </a:r>
                      <a:r>
                        <a:rPr lang="fr-FR" sz="1500" dirty="0"/>
                        <a:t>m</a:t>
                      </a:r>
                      <a:r>
                        <a:rPr lang="fr-FR" sz="1500" spc="-10" dirty="0"/>
                        <a:t> </a:t>
                      </a:r>
                      <a:r>
                        <a:rPr lang="fr-FR" sz="1500" spc="-10" dirty="0" smtClean="0"/>
                        <a:t> of  main </a:t>
                      </a:r>
                      <a:r>
                        <a:rPr lang="fr-FR" sz="1500" spc="-10" dirty="0" err="1" smtClean="0"/>
                        <a:t>sewer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240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FCFA </a:t>
                      </a:r>
                      <a:r>
                        <a:rPr lang="fr-FR" sz="1500" dirty="0" smtClean="0"/>
                        <a:t>5</a:t>
                      </a:r>
                      <a:r>
                        <a:rPr lang="fr-FR" sz="1500" spc="5" dirty="0" smtClean="0"/>
                        <a:t>.</a:t>
                      </a:r>
                      <a:r>
                        <a:rPr lang="fr-FR" sz="1500" dirty="0" smtClean="0"/>
                        <a:t>4</a:t>
                      </a:r>
                      <a:r>
                        <a:rPr lang="fr-FR" sz="1500" spc="5" dirty="0" smtClean="0"/>
                        <a:t>0</a:t>
                      </a:r>
                      <a:r>
                        <a:rPr lang="fr-FR" sz="1500" dirty="0" smtClean="0"/>
                        <a:t>0</a:t>
                      </a:r>
                      <a:r>
                        <a:rPr lang="fr-FR" sz="1500" spc="5" dirty="0" smtClean="0"/>
                        <a:t>.</a:t>
                      </a:r>
                      <a:r>
                        <a:rPr lang="fr-FR" sz="1500" dirty="0" smtClean="0"/>
                        <a:t>3</a:t>
                      </a:r>
                      <a:r>
                        <a:rPr lang="fr-FR" sz="1500" spc="5" dirty="0" smtClean="0"/>
                        <a:t>6</a:t>
                      </a:r>
                      <a:r>
                        <a:rPr lang="fr-FR" sz="1500" dirty="0" smtClean="0"/>
                        <a:t>0</a:t>
                      </a:r>
                      <a:r>
                        <a:rPr lang="fr-FR" sz="1500" spc="5" dirty="0" smtClean="0"/>
                        <a:t>.</a:t>
                      </a:r>
                      <a:r>
                        <a:rPr lang="fr-FR" sz="1500" dirty="0" smtClean="0"/>
                        <a:t>0</a:t>
                      </a:r>
                      <a:r>
                        <a:rPr lang="fr-FR" sz="1500" spc="5" dirty="0" smtClean="0"/>
                        <a:t>0</a:t>
                      </a:r>
                      <a:r>
                        <a:rPr lang="fr-FR" sz="1500" dirty="0" smtClean="0"/>
                        <a:t>0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262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/>
                        <a:t>$ 1</a:t>
                      </a:r>
                      <a:r>
                        <a:rPr lang="fr-FR" sz="1500" spc="5" dirty="0" smtClean="0"/>
                        <a:t>0.1</a:t>
                      </a:r>
                      <a:r>
                        <a:rPr lang="fr-FR" sz="1500" dirty="0" smtClean="0"/>
                        <a:t>1</a:t>
                      </a:r>
                      <a:r>
                        <a:rPr lang="fr-FR" sz="1500" spc="5" dirty="0" smtClean="0"/>
                        <a:t>3.0</a:t>
                      </a:r>
                      <a:r>
                        <a:rPr lang="fr-FR" sz="1500" dirty="0" smtClean="0"/>
                        <a:t>34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4694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fr-FR" sz="1500"/>
                    </a:p>
                    <a:p>
                      <a:pPr marL="46990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/>
                        <a:t>4</a:t>
                      </a:r>
                      <a:endParaRPr lang="fr-FR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/>
                        <a:t>Drainage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fr-FR" sz="1500" dirty="0"/>
                        <a:t>C</a:t>
                      </a:r>
                      <a:r>
                        <a:rPr lang="fr-FR" sz="1500" spc="5" dirty="0"/>
                        <a:t>o</a:t>
                      </a:r>
                      <a:r>
                        <a:rPr lang="fr-FR" sz="1500" dirty="0"/>
                        <a:t>ns</a:t>
                      </a:r>
                      <a:r>
                        <a:rPr lang="fr-FR" sz="1500" spc="5" dirty="0"/>
                        <a:t>t</a:t>
                      </a:r>
                      <a:r>
                        <a:rPr lang="fr-FR" sz="1500" dirty="0"/>
                        <a:t>ruct</a:t>
                      </a:r>
                      <a:r>
                        <a:rPr lang="fr-FR" sz="1500" spc="5" dirty="0"/>
                        <a:t>io</a:t>
                      </a:r>
                      <a:r>
                        <a:rPr lang="fr-FR" sz="1500" dirty="0"/>
                        <a:t>n</a:t>
                      </a:r>
                      <a:r>
                        <a:rPr lang="fr-FR" sz="1500" spc="-40" dirty="0"/>
                        <a:t> </a:t>
                      </a:r>
                      <a:r>
                        <a:rPr lang="fr-FR" sz="1500" spc="0" dirty="0" smtClean="0"/>
                        <a:t>of</a:t>
                      </a:r>
                      <a:r>
                        <a:rPr lang="fr-FR" sz="1500" spc="-5" dirty="0" smtClean="0"/>
                        <a:t> </a:t>
                      </a:r>
                      <a:r>
                        <a:rPr lang="fr-FR" sz="1500" spc="5" dirty="0"/>
                        <a:t>2</a:t>
                      </a:r>
                      <a:r>
                        <a:rPr lang="fr-FR" sz="1500" dirty="0"/>
                        <a:t>0</a:t>
                      </a:r>
                      <a:r>
                        <a:rPr lang="fr-FR" sz="1500" spc="-15" dirty="0"/>
                        <a:t> </a:t>
                      </a:r>
                      <a:r>
                        <a:rPr lang="fr-FR" sz="1500" dirty="0"/>
                        <a:t>km</a:t>
                      </a:r>
                      <a:r>
                        <a:rPr lang="fr-FR" sz="1500" spc="-5" dirty="0"/>
                        <a:t> </a:t>
                      </a:r>
                      <a:r>
                        <a:rPr lang="fr-FR" sz="1500" spc="-5" dirty="0" smtClean="0"/>
                        <a:t>of</a:t>
                      </a:r>
                      <a:r>
                        <a:rPr lang="fr-FR" sz="1500" dirty="0" smtClean="0"/>
                        <a:t> </a:t>
                      </a:r>
                      <a:r>
                        <a:rPr lang="fr-FR" sz="1500" dirty="0" err="1" smtClean="0"/>
                        <a:t>drainpipes</a:t>
                      </a:r>
                      <a:r>
                        <a:rPr lang="fr-FR" sz="1500" spc="-15" dirty="0" smtClean="0"/>
                        <a:t> </a:t>
                      </a:r>
                      <a:r>
                        <a:rPr lang="fr-FR" sz="1500" spc="0" dirty="0" smtClean="0"/>
                        <a:t>of</a:t>
                      </a:r>
                      <a:r>
                        <a:rPr lang="fr-FR" sz="1500" spc="0" baseline="0" dirty="0" smtClean="0"/>
                        <a:t> </a:t>
                      </a:r>
                      <a:r>
                        <a:rPr lang="fr-FR" sz="1500" spc="0" baseline="0" dirty="0" err="1" smtClean="0"/>
                        <a:t>emptying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2400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FCFA </a:t>
                      </a:r>
                      <a:r>
                        <a:rPr lang="fr-FR" sz="1500" dirty="0" smtClean="0"/>
                        <a:t>2</a:t>
                      </a:r>
                      <a:r>
                        <a:rPr lang="fr-FR" sz="1500" spc="5" dirty="0" smtClean="0"/>
                        <a:t>.</a:t>
                      </a:r>
                      <a:r>
                        <a:rPr lang="fr-FR" sz="1500" dirty="0" smtClean="0"/>
                        <a:t>7</a:t>
                      </a:r>
                      <a:r>
                        <a:rPr lang="fr-FR" sz="1500" spc="5" dirty="0" smtClean="0"/>
                        <a:t>0</a:t>
                      </a:r>
                      <a:r>
                        <a:rPr lang="fr-FR" sz="1500" dirty="0" smtClean="0"/>
                        <a:t>4</a:t>
                      </a:r>
                      <a:r>
                        <a:rPr lang="fr-FR" sz="1500" spc="5" dirty="0" smtClean="0"/>
                        <a:t>.</a:t>
                      </a:r>
                      <a:r>
                        <a:rPr lang="fr-FR" sz="1500" dirty="0" smtClean="0"/>
                        <a:t>3</a:t>
                      </a:r>
                      <a:r>
                        <a:rPr lang="fr-FR" sz="1500" spc="5" dirty="0" smtClean="0"/>
                        <a:t>7</a:t>
                      </a:r>
                      <a:r>
                        <a:rPr lang="fr-FR" sz="1500" dirty="0" smtClean="0"/>
                        <a:t>6</a:t>
                      </a:r>
                      <a:r>
                        <a:rPr lang="fr-FR" sz="1500" spc="5" dirty="0" smtClean="0"/>
                        <a:t>.</a:t>
                      </a:r>
                      <a:r>
                        <a:rPr lang="fr-FR" sz="1500" dirty="0" smtClean="0"/>
                        <a:t>2</a:t>
                      </a:r>
                      <a:r>
                        <a:rPr lang="fr-FR" sz="1500" spc="5" dirty="0" smtClean="0"/>
                        <a:t>5</a:t>
                      </a:r>
                      <a:r>
                        <a:rPr lang="fr-FR" sz="1500" dirty="0" smtClean="0"/>
                        <a:t>0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2882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/>
                        <a:t>$ 5.0</a:t>
                      </a:r>
                      <a:r>
                        <a:rPr lang="fr-FR" sz="1500" spc="5" dirty="0" smtClean="0"/>
                        <a:t>6</a:t>
                      </a:r>
                      <a:r>
                        <a:rPr lang="fr-FR" sz="1500" dirty="0" smtClean="0"/>
                        <a:t>4.3</a:t>
                      </a:r>
                      <a:r>
                        <a:rPr lang="fr-FR" sz="1500" spc="5" dirty="0" smtClean="0"/>
                        <a:t>7</a:t>
                      </a:r>
                      <a:r>
                        <a:rPr lang="fr-FR" sz="1500" dirty="0" smtClean="0"/>
                        <a:t>5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37675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fr-FR" sz="1500"/>
                    </a:p>
                    <a:p>
                      <a:pPr marL="46990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/>
                        <a:t>5</a:t>
                      </a:r>
                      <a:endParaRPr lang="fr-FR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1123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500" spc="0" dirty="0" smtClean="0"/>
                    </a:p>
                    <a:p>
                      <a:pPr marL="1123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spc="-25" dirty="0" smtClean="0"/>
                        <a:t> </a:t>
                      </a:r>
                      <a:r>
                        <a:rPr lang="fr-FR" sz="1500" dirty="0" err="1" smtClean="0"/>
                        <a:t>Solid</a:t>
                      </a:r>
                      <a:r>
                        <a:rPr lang="fr-FR" sz="1500" dirty="0" smtClean="0"/>
                        <a:t> </a:t>
                      </a:r>
                      <a:r>
                        <a:rPr lang="fr-FR" sz="1500" dirty="0" err="1" smtClean="0"/>
                        <a:t>Wastes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7620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fr-FR" sz="1500" dirty="0"/>
                        <a:t>C</a:t>
                      </a:r>
                      <a:r>
                        <a:rPr lang="fr-FR" sz="1500" spc="5" dirty="0"/>
                        <a:t>o</a:t>
                      </a:r>
                      <a:r>
                        <a:rPr lang="fr-FR" sz="1500" dirty="0"/>
                        <a:t>ns</a:t>
                      </a:r>
                      <a:r>
                        <a:rPr lang="fr-FR" sz="1500" spc="5" dirty="0"/>
                        <a:t>t</a:t>
                      </a:r>
                      <a:r>
                        <a:rPr lang="fr-FR" sz="1500" dirty="0"/>
                        <a:t>ruct</a:t>
                      </a:r>
                      <a:r>
                        <a:rPr lang="fr-FR" sz="1500" spc="5" dirty="0"/>
                        <a:t>io</a:t>
                      </a:r>
                      <a:r>
                        <a:rPr lang="fr-FR" sz="1500" dirty="0"/>
                        <a:t>n</a:t>
                      </a:r>
                      <a:r>
                        <a:rPr lang="fr-FR" sz="1500" spc="-40" dirty="0"/>
                        <a:t> </a:t>
                      </a:r>
                      <a:r>
                        <a:rPr lang="fr-FR" sz="1500" spc="-40" dirty="0" smtClean="0"/>
                        <a:t> of </a:t>
                      </a:r>
                      <a:r>
                        <a:rPr lang="fr-FR" sz="1500" dirty="0" smtClean="0"/>
                        <a:t>1 </a:t>
                      </a:r>
                      <a:r>
                        <a:rPr lang="fr-FR" sz="1500" dirty="0" err="1" smtClean="0"/>
                        <a:t>composting</a:t>
                      </a:r>
                      <a:r>
                        <a:rPr lang="fr-FR" sz="1500" dirty="0" smtClean="0"/>
                        <a:t> ce</a:t>
                      </a:r>
                      <a:r>
                        <a:rPr lang="fr-FR" sz="1500" spc="5" dirty="0" smtClean="0"/>
                        <a:t>n</a:t>
                      </a:r>
                      <a:r>
                        <a:rPr lang="fr-FR" sz="1500" dirty="0" smtClean="0"/>
                        <a:t>tre 1 </a:t>
                      </a:r>
                      <a:r>
                        <a:rPr lang="fr-FR" sz="1500" dirty="0" err="1" smtClean="0"/>
                        <a:t>rubbish</a:t>
                      </a:r>
                      <a:r>
                        <a:rPr lang="fr-FR" sz="1500" dirty="0" smtClean="0"/>
                        <a:t> dump  and1</a:t>
                      </a:r>
                      <a:r>
                        <a:rPr lang="fr-FR" sz="1500" spc="-10" dirty="0" smtClean="0"/>
                        <a:t> </a:t>
                      </a:r>
                      <a:r>
                        <a:rPr lang="fr-FR" sz="1500" dirty="0"/>
                        <a:t>C</a:t>
                      </a:r>
                      <a:r>
                        <a:rPr lang="fr-FR" sz="1500" spc="5" dirty="0"/>
                        <a:t>e</a:t>
                      </a:r>
                      <a:r>
                        <a:rPr lang="fr-FR" sz="1500" dirty="0"/>
                        <a:t>n</a:t>
                      </a:r>
                      <a:r>
                        <a:rPr lang="fr-FR" sz="1500" spc="5" dirty="0"/>
                        <a:t>t</a:t>
                      </a:r>
                      <a:r>
                        <a:rPr lang="fr-FR" sz="1500" dirty="0"/>
                        <a:t>re</a:t>
                      </a:r>
                      <a:r>
                        <a:rPr lang="fr-FR" sz="1500" spc="-20" dirty="0"/>
                        <a:t> </a:t>
                      </a:r>
                      <a:r>
                        <a:rPr lang="fr-FR" sz="1500" spc="-20" dirty="0" smtClean="0"/>
                        <a:t>of </a:t>
                      </a:r>
                      <a:r>
                        <a:rPr lang="fr-FR" sz="1500" dirty="0" err="1" smtClean="0"/>
                        <a:t>Recuperation</a:t>
                      </a:r>
                      <a:r>
                        <a:rPr lang="fr-FR" sz="1500" dirty="0" smtClean="0"/>
                        <a:t> of </a:t>
                      </a:r>
                      <a:r>
                        <a:rPr lang="fr-FR" sz="1500" dirty="0" err="1" smtClean="0"/>
                        <a:t>Materials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2152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FCFA </a:t>
                      </a:r>
                      <a:r>
                        <a:rPr lang="fr-FR" sz="1500" dirty="0" smtClean="0"/>
                        <a:t>1</a:t>
                      </a:r>
                      <a:r>
                        <a:rPr lang="fr-FR" sz="1500" spc="5" dirty="0" smtClean="0"/>
                        <a:t>1</a:t>
                      </a:r>
                      <a:r>
                        <a:rPr lang="fr-FR" sz="1500" spc="0" dirty="0" smtClean="0"/>
                        <a:t>.</a:t>
                      </a:r>
                      <a:r>
                        <a:rPr lang="fr-FR" sz="1500" spc="5" dirty="0" smtClean="0"/>
                        <a:t>1</a:t>
                      </a:r>
                      <a:r>
                        <a:rPr lang="fr-FR" sz="1500" dirty="0" smtClean="0"/>
                        <a:t>7</a:t>
                      </a:r>
                      <a:r>
                        <a:rPr lang="fr-FR" sz="1500" spc="5" dirty="0" smtClean="0"/>
                        <a:t>2</a:t>
                      </a:r>
                      <a:r>
                        <a:rPr lang="fr-FR" sz="1500" spc="0" dirty="0" smtClean="0"/>
                        <a:t>.</a:t>
                      </a:r>
                      <a:r>
                        <a:rPr lang="fr-FR" sz="1500" spc="5" dirty="0" smtClean="0"/>
                        <a:t>5</a:t>
                      </a:r>
                      <a:r>
                        <a:rPr lang="fr-FR" sz="1500" dirty="0" smtClean="0"/>
                        <a:t>8</a:t>
                      </a:r>
                      <a:r>
                        <a:rPr lang="fr-FR" sz="1500" spc="5" dirty="0" smtClean="0"/>
                        <a:t>2</a:t>
                      </a:r>
                      <a:r>
                        <a:rPr lang="fr-FR" sz="1500" spc="0" dirty="0" smtClean="0"/>
                        <a:t>.</a:t>
                      </a:r>
                      <a:r>
                        <a:rPr lang="fr-FR" sz="1500" spc="5" dirty="0" smtClean="0"/>
                        <a:t>9</a:t>
                      </a:r>
                      <a:r>
                        <a:rPr lang="fr-FR" sz="1500" dirty="0" smtClean="0"/>
                        <a:t>60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262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/>
                        <a:t>$ 2</a:t>
                      </a:r>
                      <a:r>
                        <a:rPr lang="fr-FR" sz="1500" spc="5" dirty="0" smtClean="0"/>
                        <a:t>0.9</a:t>
                      </a:r>
                      <a:r>
                        <a:rPr lang="fr-FR" sz="1500" dirty="0" smtClean="0"/>
                        <a:t>2</a:t>
                      </a:r>
                      <a:r>
                        <a:rPr lang="fr-FR" sz="1500" spc="5" dirty="0" smtClean="0"/>
                        <a:t>2.4</a:t>
                      </a:r>
                      <a:r>
                        <a:rPr lang="fr-FR" sz="1500" dirty="0" smtClean="0"/>
                        <a:t>40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73907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fr-FR" sz="1500"/>
                    </a:p>
                    <a:p>
                      <a:pPr marL="46990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/>
                        <a:t>6</a:t>
                      </a:r>
                      <a:endParaRPr lang="fr-FR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210185" marR="210820" algn="l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latin typeface="Calibri"/>
                          <a:ea typeface="Times New Roman"/>
                          <a:cs typeface="Times New Roman"/>
                        </a:rPr>
                        <a:t>Power Supply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8255">
                        <a:lnSpc>
                          <a:spcPct val="99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fr-FR" sz="1500" dirty="0"/>
                        <a:t>C</a:t>
                      </a:r>
                      <a:r>
                        <a:rPr lang="fr-FR" sz="1500" spc="5" dirty="0"/>
                        <a:t>o</a:t>
                      </a:r>
                      <a:r>
                        <a:rPr lang="fr-FR" sz="1500" dirty="0"/>
                        <a:t>ns</a:t>
                      </a:r>
                      <a:r>
                        <a:rPr lang="fr-FR" sz="1500" spc="5" dirty="0"/>
                        <a:t>t</a:t>
                      </a:r>
                      <a:r>
                        <a:rPr lang="fr-FR" sz="1500" dirty="0"/>
                        <a:t>ruct</a:t>
                      </a:r>
                      <a:r>
                        <a:rPr lang="fr-FR" sz="1500" spc="5" dirty="0"/>
                        <a:t>io</a:t>
                      </a:r>
                      <a:r>
                        <a:rPr lang="fr-FR" sz="1500" dirty="0"/>
                        <a:t>n</a:t>
                      </a:r>
                      <a:r>
                        <a:rPr lang="fr-FR" sz="1500" spc="140" dirty="0"/>
                        <a:t> </a:t>
                      </a:r>
                      <a:r>
                        <a:rPr lang="fr-FR" sz="1500" dirty="0"/>
                        <a:t>2</a:t>
                      </a:r>
                      <a:r>
                        <a:rPr lang="fr-FR" sz="1500" spc="-10" dirty="0"/>
                        <a:t> </a:t>
                      </a:r>
                      <a:r>
                        <a:rPr lang="fr-FR" sz="1500" dirty="0" err="1" smtClean="0"/>
                        <a:t>sub</a:t>
                      </a:r>
                      <a:r>
                        <a:rPr lang="fr-FR" sz="1500" dirty="0" smtClean="0"/>
                        <a:t>- </a:t>
                      </a:r>
                      <a:r>
                        <a:rPr lang="fr-FR" sz="1500" dirty="0"/>
                        <a:t>stations</a:t>
                      </a:r>
                      <a:r>
                        <a:rPr lang="fr-FR" sz="1500" spc="-25" dirty="0"/>
                        <a:t> </a:t>
                      </a:r>
                      <a:r>
                        <a:rPr lang="fr-FR" sz="1500" spc="-25" dirty="0" smtClean="0"/>
                        <a:t>of </a:t>
                      </a:r>
                      <a:r>
                        <a:rPr lang="fr-FR" sz="1500" spc="5" dirty="0" smtClean="0"/>
                        <a:t>1</a:t>
                      </a:r>
                      <a:r>
                        <a:rPr lang="fr-FR" sz="1500" dirty="0" smtClean="0"/>
                        <a:t>1</a:t>
                      </a:r>
                      <a:r>
                        <a:rPr lang="fr-FR" sz="1500" spc="5" dirty="0" smtClean="0"/>
                        <a:t>0</a:t>
                      </a:r>
                      <a:r>
                        <a:rPr lang="fr-FR" sz="1500" dirty="0" smtClean="0"/>
                        <a:t>/</a:t>
                      </a:r>
                      <a:r>
                        <a:rPr lang="fr-FR" sz="1500" spc="5" dirty="0" smtClean="0"/>
                        <a:t>2</a:t>
                      </a:r>
                      <a:r>
                        <a:rPr lang="fr-FR" sz="1500" dirty="0" smtClean="0"/>
                        <a:t>0</a:t>
                      </a:r>
                      <a:r>
                        <a:rPr lang="fr-FR" sz="1500" spc="5" dirty="0" smtClean="0"/>
                        <a:t>k</a:t>
                      </a:r>
                      <a:r>
                        <a:rPr lang="fr-FR" sz="1500" dirty="0" smtClean="0"/>
                        <a:t>V</a:t>
                      </a:r>
                      <a:r>
                        <a:rPr lang="fr-FR" sz="1500" spc="-25" dirty="0" smtClean="0"/>
                        <a:t> and </a:t>
                      </a:r>
                      <a:r>
                        <a:rPr lang="fr-FR" sz="1500" spc="-25" dirty="0" err="1" smtClean="0"/>
                        <a:t>their</a:t>
                      </a:r>
                      <a:r>
                        <a:rPr lang="fr-FR" sz="1500" spc="-25" dirty="0" smtClean="0"/>
                        <a:t> </a:t>
                      </a:r>
                      <a:r>
                        <a:rPr lang="fr-FR" sz="1500" dirty="0" smtClean="0"/>
                        <a:t> </a:t>
                      </a:r>
                      <a:r>
                        <a:rPr lang="fr-FR" sz="1500" dirty="0" err="1" smtClean="0"/>
                        <a:t>c</a:t>
                      </a:r>
                      <a:r>
                        <a:rPr lang="fr-FR" sz="1500" spc="5" dirty="0" err="1" smtClean="0"/>
                        <a:t>o</a:t>
                      </a:r>
                      <a:r>
                        <a:rPr lang="fr-FR" sz="1500" dirty="0" err="1" smtClean="0"/>
                        <a:t>nnecti</a:t>
                      </a:r>
                      <a:r>
                        <a:rPr lang="fr-FR" sz="1500" spc="5" dirty="0" err="1" smtClean="0"/>
                        <a:t>o</a:t>
                      </a:r>
                      <a:r>
                        <a:rPr lang="fr-FR" sz="1500" dirty="0" err="1" smtClean="0"/>
                        <a:t>n</a:t>
                      </a:r>
                      <a:r>
                        <a:rPr lang="fr-FR" sz="1500" spc="-40" dirty="0" smtClean="0"/>
                        <a:t> </a:t>
                      </a:r>
                      <a:r>
                        <a:rPr lang="fr-FR" sz="1500" spc="0" dirty="0" smtClean="0"/>
                        <a:t>to</a:t>
                      </a:r>
                      <a:r>
                        <a:rPr lang="fr-FR" sz="1500" spc="0" baseline="0" dirty="0" smtClean="0"/>
                        <a:t> the   </a:t>
                      </a:r>
                      <a:r>
                        <a:rPr lang="fr-FR" sz="1500" spc="0" baseline="0" dirty="0" err="1" smtClean="0"/>
                        <a:t>current</a:t>
                      </a:r>
                      <a:r>
                        <a:rPr lang="fr-FR" sz="1500" spc="0" baseline="0" dirty="0" smtClean="0"/>
                        <a:t> </a:t>
                      </a:r>
                      <a:r>
                        <a:rPr lang="fr-FR" sz="1500" dirty="0" smtClean="0"/>
                        <a:t>tran</a:t>
                      </a:r>
                      <a:r>
                        <a:rPr lang="fr-FR" sz="1500" spc="5" dirty="0" smtClean="0"/>
                        <a:t>s</a:t>
                      </a:r>
                      <a:r>
                        <a:rPr lang="fr-FR" sz="1500" dirty="0" smtClean="0"/>
                        <a:t>mission</a:t>
                      </a:r>
                      <a:r>
                        <a:rPr lang="fr-FR" sz="1500" spc="-45" dirty="0" smtClean="0"/>
                        <a:t> line; </a:t>
                      </a:r>
                      <a:r>
                        <a:rPr lang="fr-FR" sz="1500" dirty="0" smtClean="0"/>
                        <a:t> c</a:t>
                      </a:r>
                      <a:r>
                        <a:rPr lang="fr-FR" sz="1500" spc="5" dirty="0" smtClean="0"/>
                        <a:t>o</a:t>
                      </a:r>
                      <a:r>
                        <a:rPr lang="fr-FR" sz="1500" dirty="0" smtClean="0"/>
                        <a:t>ns</a:t>
                      </a:r>
                      <a:r>
                        <a:rPr lang="fr-FR" sz="1500" spc="5" dirty="0" smtClean="0"/>
                        <a:t>t</a:t>
                      </a:r>
                      <a:r>
                        <a:rPr lang="fr-FR" sz="1500" dirty="0" smtClean="0"/>
                        <a:t>ruct</a:t>
                      </a:r>
                      <a:r>
                        <a:rPr lang="fr-FR" sz="1500" spc="5" dirty="0" smtClean="0"/>
                        <a:t>io</a:t>
                      </a:r>
                      <a:r>
                        <a:rPr lang="fr-FR" sz="1500" dirty="0" smtClean="0"/>
                        <a:t>n</a:t>
                      </a:r>
                      <a:r>
                        <a:rPr lang="fr-FR" sz="1500" spc="-45" dirty="0" smtClean="0"/>
                        <a:t> of  local </a:t>
                      </a:r>
                      <a:r>
                        <a:rPr lang="fr-FR" sz="1500" dirty="0" err="1" smtClean="0"/>
                        <a:t>s</a:t>
                      </a:r>
                      <a:r>
                        <a:rPr lang="fr-FR" sz="1500" spc="10" dirty="0" err="1" smtClean="0"/>
                        <a:t>ub</a:t>
                      </a:r>
                      <a:r>
                        <a:rPr lang="fr-FR" sz="1500" spc="10" baseline="0" dirty="0" smtClean="0"/>
                        <a:t> </a:t>
                      </a:r>
                      <a:r>
                        <a:rPr lang="fr-FR" sz="1500" dirty="0" smtClean="0"/>
                        <a:t>‐ </a:t>
                      </a:r>
                      <a:r>
                        <a:rPr lang="fr-FR" sz="1500" dirty="0"/>
                        <a:t>stations</a:t>
                      </a:r>
                      <a:r>
                        <a:rPr lang="fr-FR" sz="1500" spc="-25" dirty="0"/>
                        <a:t> </a:t>
                      </a:r>
                      <a:r>
                        <a:rPr lang="fr-FR" sz="1500" dirty="0" smtClean="0"/>
                        <a:t> </a:t>
                      </a:r>
                      <a:r>
                        <a:rPr lang="fr-FR" sz="1500" dirty="0"/>
                        <a:t>(</a:t>
                      </a:r>
                      <a:r>
                        <a:rPr lang="fr-FR" sz="1500" spc="5" dirty="0"/>
                        <a:t>2</a:t>
                      </a:r>
                      <a:r>
                        <a:rPr lang="fr-FR" sz="1500" dirty="0"/>
                        <a:t>0kV/400V);</a:t>
                      </a:r>
                      <a:r>
                        <a:rPr lang="fr-FR" sz="1500" spc="-40" dirty="0"/>
                        <a:t> </a:t>
                      </a:r>
                      <a:r>
                        <a:rPr lang="fr-FR" sz="1500" dirty="0" err="1" smtClean="0"/>
                        <a:t>connection</a:t>
                      </a:r>
                      <a:r>
                        <a:rPr lang="fr-FR" sz="1500" dirty="0" smtClean="0"/>
                        <a:t> to the</a:t>
                      </a:r>
                      <a:r>
                        <a:rPr lang="fr-FR" sz="1500" spc="-10" dirty="0" smtClean="0"/>
                        <a:t> </a:t>
                      </a:r>
                      <a:r>
                        <a:rPr lang="fr-FR" sz="1500" dirty="0" smtClean="0"/>
                        <a:t>new</a:t>
                      </a:r>
                      <a:r>
                        <a:rPr lang="fr-FR" sz="1500" spc="150" dirty="0" smtClean="0"/>
                        <a:t> </a:t>
                      </a:r>
                      <a:r>
                        <a:rPr lang="fr-FR" sz="1500" dirty="0" err="1" smtClean="0"/>
                        <a:t>sub</a:t>
                      </a:r>
                      <a:r>
                        <a:rPr lang="fr-FR" sz="1500" dirty="0" smtClean="0"/>
                        <a:t>‐ </a:t>
                      </a:r>
                      <a:r>
                        <a:rPr lang="fr-FR" sz="1500" dirty="0" smtClean="0"/>
                        <a:t>stations110/20kV-  </a:t>
                      </a:r>
                      <a:r>
                        <a:rPr lang="fr-FR" sz="1500" dirty="0" smtClean="0"/>
                        <a:t>Road </a:t>
                      </a:r>
                      <a:r>
                        <a:rPr lang="fr-FR" sz="1500" dirty="0" err="1" smtClean="0"/>
                        <a:t>Signs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2152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FCFA </a:t>
                      </a:r>
                      <a:r>
                        <a:rPr lang="fr-FR" sz="1500" dirty="0" smtClean="0"/>
                        <a:t>1</a:t>
                      </a:r>
                      <a:r>
                        <a:rPr lang="fr-FR" sz="1500" spc="5" dirty="0" smtClean="0"/>
                        <a:t>3</a:t>
                      </a:r>
                      <a:r>
                        <a:rPr lang="fr-FR" sz="1500" spc="0" dirty="0" smtClean="0"/>
                        <a:t>.</a:t>
                      </a:r>
                      <a:r>
                        <a:rPr lang="fr-FR" sz="1500" spc="5" dirty="0" smtClean="0"/>
                        <a:t>6</a:t>
                      </a:r>
                      <a:r>
                        <a:rPr lang="fr-FR" sz="1500" dirty="0" smtClean="0"/>
                        <a:t>2</a:t>
                      </a:r>
                      <a:r>
                        <a:rPr lang="fr-FR" sz="1500" spc="5" dirty="0" smtClean="0"/>
                        <a:t>7</a:t>
                      </a:r>
                      <a:r>
                        <a:rPr lang="fr-FR" sz="1500" spc="0" dirty="0" smtClean="0"/>
                        <a:t>.</a:t>
                      </a:r>
                      <a:r>
                        <a:rPr lang="fr-FR" sz="1500" spc="5" dirty="0" smtClean="0"/>
                        <a:t>6</a:t>
                      </a:r>
                      <a:r>
                        <a:rPr lang="fr-FR" sz="1500" dirty="0" smtClean="0"/>
                        <a:t>8</a:t>
                      </a:r>
                      <a:r>
                        <a:rPr lang="fr-FR" sz="1500" spc="5" dirty="0" smtClean="0"/>
                        <a:t>0</a:t>
                      </a:r>
                      <a:r>
                        <a:rPr lang="fr-FR" sz="1500" spc="0" dirty="0" smtClean="0"/>
                        <a:t>.</a:t>
                      </a:r>
                      <a:r>
                        <a:rPr lang="fr-FR" sz="1500" spc="5" dirty="0" smtClean="0"/>
                        <a:t>0</a:t>
                      </a:r>
                      <a:r>
                        <a:rPr lang="fr-FR" sz="1500" dirty="0" smtClean="0"/>
                        <a:t>00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262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/>
                        <a:t>$ 2</a:t>
                      </a:r>
                      <a:r>
                        <a:rPr lang="fr-FR" sz="1500" spc="5" dirty="0" smtClean="0"/>
                        <a:t>5.5</a:t>
                      </a:r>
                      <a:r>
                        <a:rPr lang="fr-FR" sz="1500" dirty="0" smtClean="0"/>
                        <a:t>2</a:t>
                      </a:r>
                      <a:r>
                        <a:rPr lang="fr-FR" sz="1500" spc="5" dirty="0" smtClean="0"/>
                        <a:t>0.0</a:t>
                      </a:r>
                      <a:r>
                        <a:rPr lang="fr-FR" sz="1500" dirty="0" smtClean="0"/>
                        <a:t>00</a:t>
                      </a:r>
                      <a:endParaRPr lang="fr-F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6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104775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fr-FR" sz="1500" b="1" spc="5" dirty="0" smtClean="0"/>
                    </a:p>
                    <a:p>
                      <a:pPr marL="71120" marR="104775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fr-FR" sz="1500" b="1" spc="5" dirty="0" smtClean="0"/>
                        <a:t>Total</a:t>
                      </a:r>
                      <a:r>
                        <a:rPr lang="fr-FR" sz="1500" b="1" spc="5" baseline="0" dirty="0" smtClean="0"/>
                        <a:t> </a:t>
                      </a:r>
                      <a:r>
                        <a:rPr lang="fr-FR" sz="1500" b="1" spc="5" baseline="0" dirty="0" err="1" smtClean="0"/>
                        <a:t>cost</a:t>
                      </a:r>
                      <a:r>
                        <a:rPr lang="fr-FR" sz="1500" b="1" spc="5" baseline="0" dirty="0" smtClean="0"/>
                        <a:t> of the</a:t>
                      </a:r>
                      <a:r>
                        <a:rPr lang="fr-FR" sz="1500" b="1" spc="165" dirty="0" smtClean="0"/>
                        <a:t> </a:t>
                      </a:r>
                      <a:r>
                        <a:rPr lang="fr-FR" sz="1500" b="1" dirty="0" smtClean="0"/>
                        <a:t>In</a:t>
                      </a:r>
                      <a:r>
                        <a:rPr lang="fr-FR" sz="1500" b="1" spc="5" dirty="0" smtClean="0"/>
                        <a:t>f</a:t>
                      </a:r>
                      <a:r>
                        <a:rPr lang="fr-FR" sz="1500" b="1" dirty="0" smtClean="0"/>
                        <a:t>rast</a:t>
                      </a:r>
                      <a:r>
                        <a:rPr lang="fr-FR" sz="1500" b="1" spc="5" dirty="0" smtClean="0"/>
                        <a:t>r</a:t>
                      </a:r>
                      <a:r>
                        <a:rPr lang="fr-FR" sz="1500" b="1" dirty="0" smtClean="0"/>
                        <a:t>uct</a:t>
                      </a:r>
                      <a:r>
                        <a:rPr lang="fr-FR" sz="1500" b="1" spc="5" dirty="0" smtClean="0"/>
                        <a:t>u</a:t>
                      </a:r>
                      <a:r>
                        <a:rPr lang="fr-FR" sz="1500" b="1" dirty="0" smtClean="0"/>
                        <a:t>res</a:t>
                      </a:r>
                      <a:r>
                        <a:rPr lang="fr-FR" sz="1500" b="1" spc="135" dirty="0" smtClean="0"/>
                        <a:t> </a:t>
                      </a:r>
                      <a:r>
                        <a:rPr lang="fr-FR" sz="1500" b="1" spc="5" dirty="0" smtClean="0"/>
                        <a:t>fo</a:t>
                      </a:r>
                      <a:r>
                        <a:rPr lang="fr-FR" sz="1500" b="1" dirty="0" smtClean="0"/>
                        <a:t>r</a:t>
                      </a:r>
                      <a:r>
                        <a:rPr lang="fr-FR" sz="1500" b="1" spc="-20" dirty="0" smtClean="0"/>
                        <a:t> the</a:t>
                      </a:r>
                      <a:r>
                        <a:rPr lang="fr-FR" sz="1500" b="1" dirty="0" smtClean="0"/>
                        <a:t> </a:t>
                      </a:r>
                      <a:r>
                        <a:rPr lang="fr-FR" sz="1500" b="1" dirty="0"/>
                        <a:t>Phase</a:t>
                      </a:r>
                      <a:r>
                        <a:rPr lang="fr-FR" sz="1500" b="1" spc="-20" dirty="0"/>
                        <a:t> </a:t>
                      </a:r>
                      <a:r>
                        <a:rPr lang="fr-FR" sz="1500" b="1" dirty="0"/>
                        <a:t>1</a:t>
                      </a:r>
                      <a:endParaRPr lang="fr-FR" sz="15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1892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/>
                        <a:t>FCFA </a:t>
                      </a:r>
                      <a:r>
                        <a:rPr lang="fr-FR" sz="1500" b="1" spc="5" dirty="0" smtClean="0"/>
                        <a:t>5</a:t>
                      </a:r>
                      <a:r>
                        <a:rPr lang="fr-FR" sz="1500" b="1" dirty="0" smtClean="0"/>
                        <a:t>9</a:t>
                      </a:r>
                      <a:r>
                        <a:rPr lang="fr-FR" sz="1500" b="1" spc="5" dirty="0" smtClean="0"/>
                        <a:t>.</a:t>
                      </a:r>
                      <a:r>
                        <a:rPr lang="fr-FR" sz="1500" b="1" dirty="0" smtClean="0"/>
                        <a:t>2</a:t>
                      </a:r>
                      <a:r>
                        <a:rPr lang="fr-FR" sz="1500" b="1" spc="5" dirty="0" smtClean="0"/>
                        <a:t>7</a:t>
                      </a:r>
                      <a:r>
                        <a:rPr lang="fr-FR" sz="1500" b="1" dirty="0" smtClean="0"/>
                        <a:t>8</a:t>
                      </a:r>
                      <a:r>
                        <a:rPr lang="fr-FR" sz="1500" b="1" spc="5" dirty="0" smtClean="0"/>
                        <a:t>.</a:t>
                      </a:r>
                      <a:r>
                        <a:rPr lang="fr-FR" sz="1500" b="1" dirty="0" smtClean="0"/>
                        <a:t>7</a:t>
                      </a:r>
                      <a:r>
                        <a:rPr lang="fr-FR" sz="1500" b="1" spc="5" dirty="0" smtClean="0"/>
                        <a:t>0</a:t>
                      </a:r>
                      <a:r>
                        <a:rPr lang="fr-FR" sz="1500" b="1" dirty="0" smtClean="0"/>
                        <a:t>1</a:t>
                      </a:r>
                      <a:r>
                        <a:rPr lang="fr-FR" sz="1500" b="1" spc="5" dirty="0" smtClean="0"/>
                        <a:t>.</a:t>
                      </a:r>
                      <a:r>
                        <a:rPr lang="fr-FR" sz="1500" b="1" dirty="0" smtClean="0"/>
                        <a:t>7</a:t>
                      </a:r>
                      <a:r>
                        <a:rPr lang="fr-FR" sz="1500" b="1" spc="5" dirty="0" smtClean="0"/>
                        <a:t>1</a:t>
                      </a:r>
                      <a:r>
                        <a:rPr lang="fr-FR" sz="1500" b="1" dirty="0" smtClean="0"/>
                        <a:t>0</a:t>
                      </a:r>
                      <a:endParaRPr lang="fr-FR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fr-FR" sz="1500" dirty="0"/>
                    </a:p>
                    <a:p>
                      <a:pPr marL="210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 b="1" dirty="0" smtClean="0"/>
                        <a:t>$ </a:t>
                      </a:r>
                      <a:r>
                        <a:rPr lang="fr-FR" sz="1500" b="1" spc="5" dirty="0" smtClean="0"/>
                        <a:t>1</a:t>
                      </a:r>
                      <a:r>
                        <a:rPr lang="fr-FR" sz="1500" b="1" dirty="0" smtClean="0"/>
                        <a:t>1</a:t>
                      </a:r>
                      <a:r>
                        <a:rPr lang="fr-FR" sz="1500" b="1" spc="5" dirty="0" smtClean="0"/>
                        <a:t>1.0</a:t>
                      </a:r>
                      <a:r>
                        <a:rPr lang="fr-FR" sz="1500" b="1" dirty="0" smtClean="0"/>
                        <a:t>0</a:t>
                      </a:r>
                      <a:r>
                        <a:rPr lang="fr-FR" sz="1500" b="1" spc="5" dirty="0" smtClean="0"/>
                        <a:t>8.80</a:t>
                      </a:r>
                      <a:r>
                        <a:rPr lang="fr-FR" sz="1500" b="1" dirty="0" smtClean="0"/>
                        <a:t>5</a:t>
                      </a:r>
                      <a:endParaRPr lang="fr-FR" sz="15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29058" y="2571744"/>
            <a:ext cx="1785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THE END.</a:t>
            </a:r>
            <a:endParaRPr lang="fr-FR" sz="5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82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01876" y="2505670"/>
            <a:ext cx="6022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latin typeface="Franklin Gothic Book" pitchFamily="34" charset="0"/>
              </a:rPr>
              <a:t>Jobs Creation </a:t>
            </a:r>
            <a:endParaRPr lang="fr-FR" sz="5400" dirty="0">
              <a:latin typeface="Franklin Gothic Book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10F127-661C-4C70-970A-79FEB142FBDF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1472</TotalTime>
  <Words>2752</Words>
  <Application>Microsoft Office PowerPoint</Application>
  <PresentationFormat>Affichage à l'écran (4:3)</PresentationFormat>
  <Paragraphs>425</Paragraphs>
  <Slides>82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82</vt:i4>
      </vt:variant>
    </vt:vector>
  </HeadingPairs>
  <TitlesOfParts>
    <vt:vector size="84" baseType="lpstr">
      <vt:lpstr>Capitaux</vt:lpstr>
      <vt:lpstr>Oriel</vt:lpstr>
      <vt:lpstr>I  -  Presentation of the Special Economic Zones</vt:lpstr>
      <vt:lpstr>Diapositive 2</vt:lpstr>
      <vt:lpstr>Diapositive 3</vt:lpstr>
      <vt:lpstr>Part I</vt:lpstr>
      <vt:lpstr>Diapositive 5</vt:lpstr>
      <vt:lpstr>Diapositive 6</vt:lpstr>
      <vt:lpstr>Diapositive 7</vt:lpstr>
      <vt:lpstr>The first Phase is centered  on the industrial processing of timber in sawmill and plywood, and in the long term, the production of furniture and the real estate constructions;  The second Phase is centered on the preparation, the development of crops of coffee and cocoa and the creation of the agribusiness through the processing of these crops;  The third Phase  concerns the crops of the palm groves;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II  -  GOVERNANCE 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III  -   LEGAL FRAMEWORK</vt:lpstr>
      <vt:lpstr>Diapositive 58</vt:lpstr>
      <vt:lpstr>IV -  DEVELOPMENT OF THE INFRASTRUCTURES OF THE SPECIAL ECONOMIC ZONE OF  OYO/OLLOMBO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ZES</dc:title>
  <dc:creator>Marcel</dc:creator>
  <cp:lastModifiedBy>e</cp:lastModifiedBy>
  <cp:revision>308</cp:revision>
  <dcterms:created xsi:type="dcterms:W3CDTF">2013-11-22T09:39:25Z</dcterms:created>
  <dcterms:modified xsi:type="dcterms:W3CDTF">2014-02-17T05:54:38Z</dcterms:modified>
</cp:coreProperties>
</file>